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63" r:id="rId6"/>
    <p:sldId id="264" r:id="rId7"/>
    <p:sldId id="259" r:id="rId8"/>
    <p:sldId id="265" r:id="rId9"/>
    <p:sldId id="261" r:id="rId10"/>
    <p:sldId id="262" r:id="rId11"/>
    <p:sldId id="269" r:id="rId12"/>
    <p:sldId id="266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3"/>
    <p:restoredTop sz="97872"/>
  </p:normalViewPr>
  <p:slideViewPr>
    <p:cSldViewPr snapToGrid="0">
      <p:cViewPr varScale="1">
        <p:scale>
          <a:sx n="126" d="100"/>
          <a:sy n="126" d="100"/>
        </p:scale>
        <p:origin x="23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3FC6-180F-875B-838A-722C6DC10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3622C-9BE6-FAEA-5838-31C950419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9659D-58D9-8DA4-0912-7A561166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B7F3B-EFD7-9DEF-A383-318E0E79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DDE75-EFE9-B21B-CABA-5038870E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9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BC4B-89CD-9667-A61B-38189EA1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7DB07-D8A1-B973-66DD-FE3B6A90D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3089D-1D78-36EA-54C2-6E10D4FAB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EAF5B-322F-1B7D-41E5-41F2A2D1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6939B-FE12-CCDA-5069-FBE33B2C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7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920B53-F610-EC51-8D9D-7D93297B7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8EB86-79EA-BE1A-0F16-6AAB8B2BE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76B0-E4C1-FF21-FD0F-0CEC2BA5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8C6B5-75D8-647A-844C-8DC1419C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183D3-538F-999B-562B-FCB4601F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7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5F3C-5EFD-ABF1-D0F6-F806B80A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D50D-11A3-8548-E6C8-40AC49B2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5C94-DCDC-6746-937B-89205DE6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68214-EB0E-4721-2CAC-273417D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6F007-B297-5C8D-9961-7096AA76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6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A6439-6DD5-01FF-5A23-19D274A24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4A803-FBA9-323A-9DD7-AF763AFFA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79239-FADE-B37C-7774-F6290DDE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7E52A-BCF1-3CEF-22A2-05D3B742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8743D-ADD9-929F-559B-F8B7A044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B1E4-7BC8-97E1-DAF7-2E2E8181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4252-2CB4-7A51-4FCF-D09D18043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A4CCA-5B42-C926-BF5E-312F8B8BB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3E380-5162-D87B-983A-2182B4F4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D66CA-B0AD-7679-3613-50A33C4B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86658-BB03-3D12-792C-867504D6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5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DE90-F591-8FB4-678E-B2599FE6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8ACAC-C1F2-2DB8-C9F6-0713220C9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9D1EB-951D-A0EF-D8C7-82F23E024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C8A5D-E9AD-5642-ACE4-D5A45426D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132BC-F0B6-73B5-B548-2B0CE1910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56274-FF4A-619F-CD8A-BF80D191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AC2F08-43A3-9196-BBF9-ABE74CC2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DEF19E-93A4-97C2-36E9-1D2B59EA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9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018A-0F2B-7E21-E34A-3C6E963E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66906-3723-F9DA-C6FD-45FF6485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EC0F8-6B50-8BE4-E143-82DDC527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2D10D-AF38-3E74-59EC-1357EFFD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5812F-52A0-D1B8-A211-7A0559B2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070E3-2904-A630-5170-8869549F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78BC4-6F8E-263F-9C55-715C58E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7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9070-A8F4-EFF0-9414-039A049F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C02AF-2E8F-630F-10AA-3C154872D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6D98D-9E7C-C559-02CD-DE8021A5B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410FA-02EE-C826-B6A5-8973FDC8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59427-210A-CD53-1C71-035F121E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D69B2-397D-1F01-1F76-2EC9B58E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0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4B909-B648-4198-CCCC-0879FF3E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0813C-4836-2D8D-CAAA-78888AB50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AFBBF-2F9F-0040-25CC-F543C5970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9C05B-A867-7C58-FE9C-7150BE68E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9B8EF-ED71-DF31-3DF2-1B3189DD4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00349-BEA9-C6CA-4E81-A9A321FC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0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F7016-E03E-5D4B-FB9B-30E1A832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77F35-3443-D5AA-87D8-DB94440B1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0FF9C-B5A1-6A72-0307-6BE4B9393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6E5C2-B1DA-314F-854F-2639A880D8D7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BD9EB-25DA-C43F-0B00-A3FA47AF5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FD7C9-B8E4-1543-239E-F655D559D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A9DA9-A0B6-A64A-BAC3-8DC2E7C7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gorLen/AnfisTensorflow2.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28DD-BEB9-C0DE-1293-302561C66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AI6124 Project</a:t>
            </a:r>
            <a:br>
              <a:rPr lang="en-US" dirty="0"/>
            </a:br>
            <a:r>
              <a:rPr lang="en-US" dirty="0"/>
              <a:t>Stock Market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A87DC-C2FB-D489-915F-91729AEF8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Sean Goh Ann Ray</a:t>
            </a:r>
          </a:p>
          <a:p>
            <a:r>
              <a:rPr lang="en-US" dirty="0"/>
              <a:t>G2202190G</a:t>
            </a:r>
          </a:p>
        </p:txBody>
      </p:sp>
    </p:spTree>
    <p:extLst>
      <p:ext uri="{BB962C8B-B14F-4D97-AF65-F5344CB8AC3E}">
        <p14:creationId xmlns:p14="http://schemas.microsoft.com/office/powerpoint/2010/main" val="938136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0F1-4B39-E0C1-9466-95F9243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92A58C40-F4EC-D72A-559D-90A72C43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690688"/>
            <a:ext cx="10080000" cy="472989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CD85094-2851-08E0-5AA4-68308C653359}"/>
              </a:ext>
            </a:extLst>
          </p:cNvPr>
          <p:cNvSpPr/>
          <p:nvPr/>
        </p:nvSpPr>
        <p:spPr>
          <a:xfrm>
            <a:off x="3062614" y="4690997"/>
            <a:ext cx="645090" cy="1221288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0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5896-A69A-679B-CE91-838893F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82A075C-B7FD-B1F2-58B3-5ADC9CD2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343" y="0"/>
            <a:ext cx="7772400" cy="3636774"/>
          </a:xfrm>
          <a:prstGeom prst="rect">
            <a:avLst/>
          </a:prstGeom>
        </p:spPr>
      </p:pic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C1885FF-CEC9-6ED5-BE3B-7741A925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101" y="3237869"/>
            <a:ext cx="7758000" cy="36134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C9E85-A8B6-F9C3-CA2D-9FFA4710F2F8}"/>
              </a:ext>
            </a:extLst>
          </p:cNvPr>
          <p:cNvCxnSpPr>
            <a:cxnSpLocks/>
          </p:cNvCxnSpPr>
          <p:nvPr/>
        </p:nvCxnSpPr>
        <p:spPr>
          <a:xfrm>
            <a:off x="3238052" y="3237869"/>
            <a:ext cx="74190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DD7797-8982-0701-311A-E8E7F744A52D}"/>
              </a:ext>
            </a:extLst>
          </p:cNvPr>
          <p:cNvSpPr txBox="1"/>
          <p:nvPr/>
        </p:nvSpPr>
        <p:spPr>
          <a:xfrm>
            <a:off x="4500751" y="134291"/>
            <a:ext cx="27714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Without 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96479-6EA6-7241-97E7-1CF0D010A374}"/>
              </a:ext>
            </a:extLst>
          </p:cNvPr>
          <p:cNvSpPr txBox="1"/>
          <p:nvPr/>
        </p:nvSpPr>
        <p:spPr>
          <a:xfrm>
            <a:off x="4500751" y="3405943"/>
            <a:ext cx="27714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DENFIS Prediction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838766-6114-1E72-2A2A-F114206D64B4}"/>
              </a:ext>
            </a:extLst>
          </p:cNvPr>
          <p:cNvSpPr/>
          <p:nvPr/>
        </p:nvSpPr>
        <p:spPr>
          <a:xfrm>
            <a:off x="5160356" y="1617677"/>
            <a:ext cx="935644" cy="138935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0E014A-CE10-30C4-BB38-C57C8E626646}"/>
              </a:ext>
            </a:extLst>
          </p:cNvPr>
          <p:cNvSpPr/>
          <p:nvPr/>
        </p:nvSpPr>
        <p:spPr>
          <a:xfrm>
            <a:off x="5160356" y="4966709"/>
            <a:ext cx="935644" cy="138935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0F1-4B39-E0C1-9466-95F9243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C879184-BC60-E877-008D-D60D80B4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284273"/>
            <a:ext cx="10080000" cy="52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58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0F1-4B39-E0C1-9466-95F9243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B784A7E-3D3A-1F50-6214-F7D5E426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372212"/>
            <a:ext cx="10080000" cy="51206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E82C5A6-59E0-B6A3-977E-49D8AF4D2ED1}"/>
              </a:ext>
            </a:extLst>
          </p:cNvPr>
          <p:cNvSpPr/>
          <p:nvPr/>
        </p:nvSpPr>
        <p:spPr>
          <a:xfrm>
            <a:off x="3794134" y="4096430"/>
            <a:ext cx="1391052" cy="260558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39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DAC9-ED5B-602F-CDD4-2E2E2C22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9E351-643F-E7EF-A8BB-0B3A2283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Nikola K. and </a:t>
            </a:r>
            <a:r>
              <a:rPr lang="en-US" sz="2800" dirty="0" err="1"/>
              <a:t>Qun</a:t>
            </a:r>
            <a:r>
              <a:rPr lang="en-US" sz="2800" dirty="0"/>
              <a:t> Song, </a:t>
            </a:r>
            <a:r>
              <a:rPr lang="en-US" sz="2800" i="1" dirty="0"/>
              <a:t>“DENFIS: Dynamic Evolving Neural-Fuzzy Inference System and Its Application for Time-Series Prediction”</a:t>
            </a:r>
            <a:endParaRPr lang="en-US" i="1" dirty="0"/>
          </a:p>
          <a:p>
            <a:r>
              <a:rPr lang="en-US" sz="2800" dirty="0"/>
              <a:t>R. Jang, </a:t>
            </a:r>
            <a:r>
              <a:rPr lang="en-US" sz="2800" i="1" dirty="0"/>
              <a:t>“ANFIS: Adaptive Network-based Fuzzy Inference System”</a:t>
            </a:r>
            <a:endParaRPr lang="en-US" sz="2800" dirty="0"/>
          </a:p>
          <a:p>
            <a:r>
              <a:rPr lang="en-US" sz="2800" dirty="0"/>
              <a:t>Ang K. K. and Quek C., “Stock Trading Using RSPOP: A Novel Rough Set-Based Neuro-Fuzzy Approach”</a:t>
            </a:r>
          </a:p>
          <a:p>
            <a:r>
              <a:rPr lang="en-US" dirty="0"/>
              <a:t>ANFIS Code: </a:t>
            </a:r>
            <a:r>
              <a:rPr lang="en-US" dirty="0">
                <a:hlinkClick r:id="rId2"/>
              </a:rPr>
              <a:t>https://github.com/gregorLen/AnfisTensorflow2.0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20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6516-9F8F-0D78-F5E9-0DB1C6DBE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3453-370F-1286-6F0D-BEE230E33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Hybrid AI Method</a:t>
            </a:r>
          </a:p>
          <a:p>
            <a:r>
              <a:rPr lang="en-US" dirty="0"/>
              <a:t>Benchmark Method</a:t>
            </a:r>
          </a:p>
          <a:p>
            <a:r>
              <a:rPr lang="en-US" dirty="0"/>
              <a:t>Jupyter Notebook Code</a:t>
            </a:r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179401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Chart, line chart&#10;&#10;Description automatically generated">
            <a:extLst>
              <a:ext uri="{FF2B5EF4-FFF2-40B4-BE49-F238E27FC236}">
                <a16:creationId xmlns:a16="http://schemas.microsoft.com/office/drawing/2014/main" id="{A43E2453-BF4B-9CAA-237E-9F9C0789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20" y="2229847"/>
            <a:ext cx="7484679" cy="3942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CC064D-7A90-1719-03BE-BBF0A308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Challenger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53C61-D5EB-1DA9-F3B4-67BFB3F10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Singapore company (573.SI)</a:t>
            </a:r>
          </a:p>
          <a:p>
            <a:r>
              <a:rPr lang="en-US" dirty="0"/>
              <a:t>Varying pattern</a:t>
            </a:r>
          </a:p>
          <a:p>
            <a:r>
              <a:rPr lang="en-US" dirty="0"/>
              <a:t>60/15/25 split</a:t>
            </a:r>
          </a:p>
          <a:p>
            <a:endParaRPr lang="en-US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6D86110-1251-95D2-9563-D4AF523D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908" y="609499"/>
            <a:ext cx="1913375" cy="730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E5544C-0E0E-57EE-D01A-86D9466ED064}"/>
              </a:ext>
            </a:extLst>
          </p:cNvPr>
          <p:cNvSpPr txBox="1"/>
          <p:nvPr/>
        </p:nvSpPr>
        <p:spPr>
          <a:xfrm>
            <a:off x="9364716" y="6581001"/>
            <a:ext cx="2827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Logo Source: https://</a:t>
            </a:r>
            <a:r>
              <a:rPr lang="en-US" sz="1200" dirty="0" err="1"/>
              <a:t>www.challenger.sg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DBA78-5673-A73D-DB2E-C4F1A2C962A6}"/>
              </a:ext>
            </a:extLst>
          </p:cNvPr>
          <p:cNvSpPr txBox="1"/>
          <p:nvPr/>
        </p:nvSpPr>
        <p:spPr>
          <a:xfrm>
            <a:off x="545213" y="4156809"/>
            <a:ext cx="90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C(T)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895C7-CB3E-318F-2055-441986974270}"/>
              </a:ext>
            </a:extLst>
          </p:cNvPr>
          <p:cNvSpPr txBox="1"/>
          <p:nvPr/>
        </p:nvSpPr>
        <p:spPr>
          <a:xfrm>
            <a:off x="545213" y="4886141"/>
            <a:ext cx="90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C(T-1)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C0D76-BAEF-8D27-3323-1DA10D191F39}"/>
              </a:ext>
            </a:extLst>
          </p:cNvPr>
          <p:cNvSpPr txBox="1"/>
          <p:nvPr/>
        </p:nvSpPr>
        <p:spPr>
          <a:xfrm>
            <a:off x="545213" y="5615473"/>
            <a:ext cx="90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C(T-2)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CEFDE-BAD4-45A9-A61D-1857F882AB77}"/>
              </a:ext>
            </a:extLst>
          </p:cNvPr>
          <p:cNvSpPr txBox="1"/>
          <p:nvPr/>
        </p:nvSpPr>
        <p:spPr>
          <a:xfrm>
            <a:off x="545213" y="6358813"/>
            <a:ext cx="90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C(T-3)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63C69-6B56-799D-5DAE-1F634B771CF4}"/>
              </a:ext>
            </a:extLst>
          </p:cNvPr>
          <p:cNvSpPr txBox="1"/>
          <p:nvPr/>
        </p:nvSpPr>
        <p:spPr>
          <a:xfrm>
            <a:off x="1836000" y="3787477"/>
            <a:ext cx="9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d(T)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96DD7-0C0D-6ACD-67BC-DD3960DE2188}"/>
              </a:ext>
            </a:extLst>
          </p:cNvPr>
          <p:cNvSpPr txBox="1"/>
          <p:nvPr/>
        </p:nvSpPr>
        <p:spPr>
          <a:xfrm>
            <a:off x="545213" y="3418145"/>
            <a:ext cx="90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C(T+1)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B6D1D1-E78F-2C12-CEE5-B7E771F8AD29}"/>
              </a:ext>
            </a:extLst>
          </p:cNvPr>
          <p:cNvSpPr txBox="1"/>
          <p:nvPr/>
        </p:nvSpPr>
        <p:spPr>
          <a:xfrm>
            <a:off x="1836000" y="4516809"/>
            <a:ext cx="9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d(T-1)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734065-8C87-C0F5-708D-026C79CDF6C7}"/>
              </a:ext>
            </a:extLst>
          </p:cNvPr>
          <p:cNvSpPr txBox="1"/>
          <p:nvPr/>
        </p:nvSpPr>
        <p:spPr>
          <a:xfrm>
            <a:off x="1836000" y="5246141"/>
            <a:ext cx="9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d(T-2)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A4F5C5-E957-4A56-9E2F-C43397D620BD}"/>
              </a:ext>
            </a:extLst>
          </p:cNvPr>
          <p:cNvSpPr txBox="1"/>
          <p:nvPr/>
        </p:nvSpPr>
        <p:spPr>
          <a:xfrm>
            <a:off x="1836000" y="5984805"/>
            <a:ext cx="900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d(T-3)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910FD-53EA-05C4-E18B-309886D5FD99}"/>
              </a:ext>
            </a:extLst>
          </p:cNvPr>
          <p:cNvSpPr txBox="1"/>
          <p:nvPr/>
        </p:nvSpPr>
        <p:spPr>
          <a:xfrm>
            <a:off x="3283800" y="5107641"/>
            <a:ext cx="104383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Input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500BF8-17B2-8545-6255-62A0212EFB7D}"/>
              </a:ext>
            </a:extLst>
          </p:cNvPr>
          <p:cNvSpPr txBox="1"/>
          <p:nvPr/>
        </p:nvSpPr>
        <p:spPr>
          <a:xfrm>
            <a:off x="3283800" y="3648977"/>
            <a:ext cx="104383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Input Label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783355-172E-AED0-6A43-2C42C863C333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>
            <a:off x="1445213" y="3598145"/>
            <a:ext cx="390787" cy="369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D24A6E-3DA8-DB8A-B7A5-A798A2FF4A5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1445213" y="4696809"/>
            <a:ext cx="390787" cy="369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872896-1464-F748-A424-A7F40E4D439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1445213" y="5795473"/>
            <a:ext cx="390787" cy="369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C6EC16-CB69-137C-6E66-B398CFDF700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1445213" y="5066141"/>
            <a:ext cx="390787" cy="36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7E40DA-A20D-62B9-6616-45AB1BD8164B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1445213" y="4336809"/>
            <a:ext cx="390787" cy="36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0C3147-B38D-0EC6-79BB-0C3A4BBA8077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1445213" y="5426141"/>
            <a:ext cx="390787" cy="369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20F478-5EB4-B811-C858-E4469F8376AD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 flipV="1">
            <a:off x="1445213" y="6164805"/>
            <a:ext cx="390787" cy="374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F2050D8-1483-C62E-3A17-156E134E7CCD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445213" y="3967477"/>
            <a:ext cx="390787" cy="369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90DA72-7BFC-5726-7CE6-F2AD712D8E99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2736000" y="3967477"/>
            <a:ext cx="547800" cy="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D1E46D44-3A38-F71E-83E4-58DB47003BB3}"/>
              </a:ext>
            </a:extLst>
          </p:cNvPr>
          <p:cNvSpPr/>
          <p:nvPr/>
        </p:nvSpPr>
        <p:spPr>
          <a:xfrm>
            <a:off x="2736001" y="4516809"/>
            <a:ext cx="547800" cy="180729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D6FA0D-2183-58B2-51C8-266BFB150939}"/>
              </a:ext>
            </a:extLst>
          </p:cNvPr>
          <p:cNvSpPr txBox="1"/>
          <p:nvPr/>
        </p:nvSpPr>
        <p:spPr>
          <a:xfrm>
            <a:off x="7037649" y="6172098"/>
            <a:ext cx="31774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&gt;4300 Datapoints</a:t>
            </a:r>
          </a:p>
        </p:txBody>
      </p:sp>
    </p:spTree>
    <p:extLst>
      <p:ext uri="{BB962C8B-B14F-4D97-AF65-F5344CB8AC3E}">
        <p14:creationId xmlns:p14="http://schemas.microsoft.com/office/powerpoint/2010/main" val="37819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2F778-BAD0-B4D1-E755-61B2E545C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Dynamic Evolving Neural Fuzzy Inference 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67650-6009-3785-4F65-4BE5A744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AI Method: DENFIS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305A1-98EC-0D0D-418F-4DD875BE6781}"/>
              </a:ext>
            </a:extLst>
          </p:cNvPr>
          <p:cNvSpPr txBox="1"/>
          <p:nvPr/>
        </p:nvSpPr>
        <p:spPr>
          <a:xfrm>
            <a:off x="1247028" y="3374891"/>
            <a:ext cx="432000" cy="43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22679-35BA-121E-ECEF-0046DDD5E35A}"/>
              </a:ext>
            </a:extLst>
          </p:cNvPr>
          <p:cNvSpPr txBox="1"/>
          <p:nvPr/>
        </p:nvSpPr>
        <p:spPr>
          <a:xfrm>
            <a:off x="1247028" y="4531015"/>
            <a:ext cx="432000" cy="43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0DDE2-C191-E70A-EA88-C0E2AA4F1957}"/>
              </a:ext>
            </a:extLst>
          </p:cNvPr>
          <p:cNvSpPr txBox="1"/>
          <p:nvPr/>
        </p:nvSpPr>
        <p:spPr>
          <a:xfrm>
            <a:off x="1247028" y="5683015"/>
            <a:ext cx="432000" cy="43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EA637-7EFE-95A8-E73F-A57A50A2352C}"/>
              </a:ext>
            </a:extLst>
          </p:cNvPr>
          <p:cNvSpPr txBox="1"/>
          <p:nvPr/>
        </p:nvSpPr>
        <p:spPr>
          <a:xfrm>
            <a:off x="2617401" y="3123200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A1770-4555-D1A2-F9AF-74683E7A37AF}"/>
              </a:ext>
            </a:extLst>
          </p:cNvPr>
          <p:cNvSpPr txBox="1"/>
          <p:nvPr/>
        </p:nvSpPr>
        <p:spPr>
          <a:xfrm>
            <a:off x="2617401" y="4257074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07669-1304-7E57-7BF0-A3E39BFD484B}"/>
              </a:ext>
            </a:extLst>
          </p:cNvPr>
          <p:cNvSpPr txBox="1"/>
          <p:nvPr/>
        </p:nvSpPr>
        <p:spPr>
          <a:xfrm>
            <a:off x="2617401" y="3690137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018F8-6BE5-CB13-7EB5-9D1FFB75588A}"/>
              </a:ext>
            </a:extLst>
          </p:cNvPr>
          <p:cNvSpPr txBox="1"/>
          <p:nvPr/>
        </p:nvSpPr>
        <p:spPr>
          <a:xfrm>
            <a:off x="2617401" y="4824011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E2447-D08D-56F5-46F5-6BB69145C5EB}"/>
              </a:ext>
            </a:extLst>
          </p:cNvPr>
          <p:cNvSpPr txBox="1"/>
          <p:nvPr/>
        </p:nvSpPr>
        <p:spPr>
          <a:xfrm>
            <a:off x="2617401" y="5957885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A145C-0045-F362-69F9-51ACF007A35B}"/>
              </a:ext>
            </a:extLst>
          </p:cNvPr>
          <p:cNvSpPr txBox="1"/>
          <p:nvPr/>
        </p:nvSpPr>
        <p:spPr>
          <a:xfrm>
            <a:off x="2617401" y="5390948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4248E2-C97E-80B7-A960-5A2D353E5129}"/>
              </a:ext>
            </a:extLst>
          </p:cNvPr>
          <p:cNvSpPr/>
          <p:nvPr/>
        </p:nvSpPr>
        <p:spPr>
          <a:xfrm>
            <a:off x="3987774" y="3806010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∏</a:t>
            </a:r>
            <a:r>
              <a:rPr lang="en-US" baseline="-25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02D80F-B9E4-0376-3FBB-3772B673F7A0}"/>
              </a:ext>
            </a:extLst>
          </p:cNvPr>
          <p:cNvSpPr/>
          <p:nvPr/>
        </p:nvSpPr>
        <p:spPr>
          <a:xfrm>
            <a:off x="3987774" y="4963015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∏</a:t>
            </a:r>
            <a:r>
              <a:rPr lang="en-US" baseline="-25000" dirty="0"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A10C22-51FC-F5F1-809A-2ECAFA6A4B21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679028" y="3339200"/>
            <a:ext cx="938373" cy="251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189A2B-7AE6-4256-5E27-360EAE265EEF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679028" y="3590891"/>
            <a:ext cx="938373" cy="315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C1CCC2-DB60-E2FA-A1C3-D9CB887C68D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1679028" y="4473074"/>
            <a:ext cx="938373" cy="2739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F0DDD4-0788-9491-29F4-30AE1CB8A5BA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1679028" y="4747015"/>
            <a:ext cx="938373" cy="292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A2A850-6E16-EB8C-A4EA-53E06BA35910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1679028" y="5606948"/>
            <a:ext cx="938373" cy="292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D5B02-F2CA-D085-B315-B12B70CFD6B2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679028" y="5899015"/>
            <a:ext cx="938373" cy="274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C0971FD-4C19-50A7-01EF-7C2C2FEAEBD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049401" y="3339200"/>
            <a:ext cx="1043815" cy="5722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320742-0533-7BEC-1C5B-3AF7F6332A51}"/>
              </a:ext>
            </a:extLst>
          </p:cNvPr>
          <p:cNvCxnSpPr>
            <a:cxnSpLocks/>
            <a:stCxn id="8" idx="3"/>
            <a:endCxn id="13" idx="2"/>
          </p:cNvCxnSpPr>
          <p:nvPr/>
        </p:nvCxnSpPr>
        <p:spPr>
          <a:xfrm flipV="1">
            <a:off x="3049401" y="4166010"/>
            <a:ext cx="938373" cy="3070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15CB581-5FCA-D52E-359C-E7EFEF89430B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 flipV="1">
            <a:off x="3049401" y="4420568"/>
            <a:ext cx="1043815" cy="11863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69901C-1D43-3086-8BD9-8124C8D72B4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3049401" y="3906137"/>
            <a:ext cx="1043815" cy="1162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4FE10D-6252-8708-464D-5B576AA67B4F}"/>
              </a:ext>
            </a:extLst>
          </p:cNvPr>
          <p:cNvCxnSpPr>
            <a:cxnSpLocks/>
            <a:stCxn id="10" idx="3"/>
            <a:endCxn id="14" idx="2"/>
          </p:cNvCxnSpPr>
          <p:nvPr/>
        </p:nvCxnSpPr>
        <p:spPr>
          <a:xfrm>
            <a:off x="3049401" y="5040011"/>
            <a:ext cx="938373" cy="2830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E6E8E3A-3C38-9DB5-5BA2-D454BC10D5AA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V="1">
            <a:off x="3049401" y="5577573"/>
            <a:ext cx="1043815" cy="5963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6FA52AAA-C930-9FFC-1840-B85EC009258C}"/>
              </a:ext>
            </a:extLst>
          </p:cNvPr>
          <p:cNvSpPr/>
          <p:nvPr/>
        </p:nvSpPr>
        <p:spPr>
          <a:xfrm>
            <a:off x="5652414" y="3806010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</a:t>
            </a:r>
            <a:r>
              <a:rPr lang="en-US" baseline="-25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70C914-5284-E126-1C4B-883AB3396F8D}"/>
              </a:ext>
            </a:extLst>
          </p:cNvPr>
          <p:cNvSpPr/>
          <p:nvPr/>
        </p:nvSpPr>
        <p:spPr>
          <a:xfrm>
            <a:off x="5652414" y="4963015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</a:t>
            </a:r>
            <a:r>
              <a:rPr lang="en-US" baseline="-25000" dirty="0"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1E5B878-A8F2-8458-CA43-64E98491422D}"/>
              </a:ext>
            </a:extLst>
          </p:cNvPr>
          <p:cNvCxnSpPr>
            <a:cxnSpLocks/>
            <a:stCxn id="13" idx="6"/>
            <a:endCxn id="70" idx="2"/>
          </p:cNvCxnSpPr>
          <p:nvPr/>
        </p:nvCxnSpPr>
        <p:spPr>
          <a:xfrm>
            <a:off x="4707774" y="4166010"/>
            <a:ext cx="9446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290D7B3-8E07-1C60-0302-E579577C54B3}"/>
              </a:ext>
            </a:extLst>
          </p:cNvPr>
          <p:cNvCxnSpPr>
            <a:cxnSpLocks/>
            <a:stCxn id="13" idx="6"/>
            <a:endCxn id="71" idx="1"/>
          </p:cNvCxnSpPr>
          <p:nvPr/>
        </p:nvCxnSpPr>
        <p:spPr>
          <a:xfrm>
            <a:off x="4707774" y="4166010"/>
            <a:ext cx="1050082" cy="9024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1720D0-8F7C-7C59-7A91-C734BCED7C7A}"/>
              </a:ext>
            </a:extLst>
          </p:cNvPr>
          <p:cNvCxnSpPr>
            <a:cxnSpLocks/>
            <a:stCxn id="14" idx="6"/>
            <a:endCxn id="70" idx="3"/>
          </p:cNvCxnSpPr>
          <p:nvPr/>
        </p:nvCxnSpPr>
        <p:spPr>
          <a:xfrm flipV="1">
            <a:off x="4707774" y="4420568"/>
            <a:ext cx="1050082" cy="9024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AF8D5A8-3442-92C7-55EA-B99A06A259D0}"/>
              </a:ext>
            </a:extLst>
          </p:cNvPr>
          <p:cNvCxnSpPr>
            <a:cxnSpLocks/>
            <a:stCxn id="14" idx="6"/>
            <a:endCxn id="71" idx="2"/>
          </p:cNvCxnSpPr>
          <p:nvPr/>
        </p:nvCxnSpPr>
        <p:spPr>
          <a:xfrm>
            <a:off x="4707774" y="5323015"/>
            <a:ext cx="9446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9CA650A-63C7-108D-EF16-6A7E62DCF4E4}"/>
              </a:ext>
            </a:extLst>
          </p:cNvPr>
          <p:cNvSpPr txBox="1"/>
          <p:nvPr/>
        </p:nvSpPr>
        <p:spPr>
          <a:xfrm>
            <a:off x="7317054" y="394358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6D5290-887F-E2E0-911F-4232C1F49125}"/>
              </a:ext>
            </a:extLst>
          </p:cNvPr>
          <p:cNvSpPr txBox="1"/>
          <p:nvPr/>
        </p:nvSpPr>
        <p:spPr>
          <a:xfrm>
            <a:off x="7317054" y="5107015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FCFADEC-92D1-0A8D-3840-E0BB51D1FE83}"/>
              </a:ext>
            </a:extLst>
          </p:cNvPr>
          <p:cNvCxnSpPr>
            <a:cxnSpLocks/>
            <a:stCxn id="70" idx="6"/>
            <a:endCxn id="84" idx="1"/>
          </p:cNvCxnSpPr>
          <p:nvPr/>
        </p:nvCxnSpPr>
        <p:spPr>
          <a:xfrm flipV="1">
            <a:off x="6372414" y="4159583"/>
            <a:ext cx="944640" cy="6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A54F4BC-DC47-D47F-B7BC-BF8A83B64CD5}"/>
              </a:ext>
            </a:extLst>
          </p:cNvPr>
          <p:cNvCxnSpPr>
            <a:cxnSpLocks/>
            <a:stCxn id="71" idx="6"/>
            <a:endCxn id="85" idx="1"/>
          </p:cNvCxnSpPr>
          <p:nvPr/>
        </p:nvCxnSpPr>
        <p:spPr>
          <a:xfrm>
            <a:off x="6372414" y="5323015"/>
            <a:ext cx="9446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14A9BD5B-5C93-7966-FFA1-39A082B0954A}"/>
              </a:ext>
            </a:extLst>
          </p:cNvPr>
          <p:cNvSpPr/>
          <p:nvPr/>
        </p:nvSpPr>
        <p:spPr>
          <a:xfrm>
            <a:off x="8693694" y="4390075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∑</a:t>
            </a:r>
            <a:endParaRPr lang="en-US" baseline="-25000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C8BDB5B-B310-927D-D719-FA48B842FD62}"/>
              </a:ext>
            </a:extLst>
          </p:cNvPr>
          <p:cNvCxnSpPr>
            <a:cxnSpLocks/>
            <a:stCxn id="84" idx="3"/>
            <a:endCxn id="92" idx="2"/>
          </p:cNvCxnSpPr>
          <p:nvPr/>
        </p:nvCxnSpPr>
        <p:spPr>
          <a:xfrm>
            <a:off x="7749054" y="4159583"/>
            <a:ext cx="944640" cy="590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8DC60B7-DC43-4D17-6A4D-346C169406AA}"/>
              </a:ext>
            </a:extLst>
          </p:cNvPr>
          <p:cNvCxnSpPr>
            <a:cxnSpLocks/>
            <a:stCxn id="85" idx="3"/>
            <a:endCxn id="92" idx="2"/>
          </p:cNvCxnSpPr>
          <p:nvPr/>
        </p:nvCxnSpPr>
        <p:spPr>
          <a:xfrm flipV="1">
            <a:off x="7749054" y="4750075"/>
            <a:ext cx="944640" cy="5729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C04747D-D97A-73C8-66F6-37F3B25A8B7E}"/>
              </a:ext>
            </a:extLst>
          </p:cNvPr>
          <p:cNvSpPr txBox="1"/>
          <p:nvPr/>
        </p:nvSpPr>
        <p:spPr>
          <a:xfrm>
            <a:off x="1042614" y="2350700"/>
            <a:ext cx="8408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3D2905C-A26D-7652-DBAD-A5460B852AEB}"/>
              </a:ext>
            </a:extLst>
          </p:cNvPr>
          <p:cNvSpPr txBox="1"/>
          <p:nvPr/>
        </p:nvSpPr>
        <p:spPr>
          <a:xfrm>
            <a:off x="2412987" y="2346640"/>
            <a:ext cx="8408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Fuzzy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9E9F67A-025A-C88C-5073-DDFB48D9D7F3}"/>
              </a:ext>
            </a:extLst>
          </p:cNvPr>
          <p:cNvSpPr txBox="1"/>
          <p:nvPr/>
        </p:nvSpPr>
        <p:spPr>
          <a:xfrm>
            <a:off x="3692837" y="2349486"/>
            <a:ext cx="12372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Rule-Firing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6654AB9-DC08-0B27-298D-F5FFD4CBF603}"/>
              </a:ext>
            </a:extLst>
          </p:cNvPr>
          <p:cNvSpPr txBox="1"/>
          <p:nvPr/>
        </p:nvSpPr>
        <p:spPr>
          <a:xfrm>
            <a:off x="5393789" y="2356247"/>
            <a:ext cx="12372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Normalize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C4FF8CB-4F04-831A-EDFB-5BD09ACFC7A2}"/>
              </a:ext>
            </a:extLst>
          </p:cNvPr>
          <p:cNvSpPr txBox="1"/>
          <p:nvPr/>
        </p:nvSpPr>
        <p:spPr>
          <a:xfrm>
            <a:off x="6856676" y="2362448"/>
            <a:ext cx="13527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Consequent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A89536D-4E1B-E04C-E8FD-884FF7850A4F}"/>
              </a:ext>
            </a:extLst>
          </p:cNvPr>
          <p:cNvSpPr txBox="1"/>
          <p:nvPr/>
        </p:nvSpPr>
        <p:spPr>
          <a:xfrm>
            <a:off x="8604190" y="2350700"/>
            <a:ext cx="8990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21D72A7-E3ED-99BD-A086-BC869F7C4F20}"/>
              </a:ext>
            </a:extLst>
          </p:cNvPr>
          <p:cNvSpPr txBox="1"/>
          <p:nvPr/>
        </p:nvSpPr>
        <p:spPr>
          <a:xfrm>
            <a:off x="10367410" y="4557344"/>
            <a:ext cx="4320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539BC6BA-72B8-4300-878E-E9E533CD2A68}"/>
              </a:ext>
            </a:extLst>
          </p:cNvPr>
          <p:cNvCxnSpPr>
            <a:cxnSpLocks/>
          </p:cNvCxnSpPr>
          <p:nvPr/>
        </p:nvCxnSpPr>
        <p:spPr>
          <a:xfrm flipV="1">
            <a:off x="9418232" y="4741135"/>
            <a:ext cx="944640" cy="6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0414FEAE-0DCE-08AD-DB6C-1AA965113C1D}"/>
              </a:ext>
            </a:extLst>
          </p:cNvPr>
          <p:cNvSpPr txBox="1"/>
          <p:nvPr/>
        </p:nvSpPr>
        <p:spPr>
          <a:xfrm>
            <a:off x="2049518" y="6581001"/>
            <a:ext cx="1014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Source: Nikola K. and </a:t>
            </a:r>
            <a:r>
              <a:rPr lang="en-US" sz="1200" dirty="0" err="1"/>
              <a:t>Qun</a:t>
            </a:r>
            <a:r>
              <a:rPr lang="en-US" sz="1200" dirty="0"/>
              <a:t> Song, </a:t>
            </a:r>
            <a:r>
              <a:rPr lang="en-US" sz="1200" i="1" dirty="0"/>
              <a:t>“DENFIS: Dynamic Evolving Neural-Fuzzy Inference System and Its Application for Time-Series Prediction”</a:t>
            </a:r>
            <a:br>
              <a:rPr lang="en-US" sz="1200" dirty="0"/>
            </a:br>
            <a:endParaRPr lang="en-US" sz="1200" dirty="0"/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353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0FADEA-DCC8-0094-32F1-D917A0146FF7}"/>
                  </a:ext>
                </a:extLst>
              </p:cNvPr>
              <p:cNvSpPr txBox="1"/>
              <p:nvPr/>
            </p:nvSpPr>
            <p:spPr>
              <a:xfrm>
                <a:off x="5560431" y="2967772"/>
                <a:ext cx="2894382" cy="886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_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𝐶𝑒𝑛𝑡𝑒𝑟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0FADEA-DCC8-0094-32F1-D917A0146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431" y="2967772"/>
                <a:ext cx="2894382" cy="886333"/>
              </a:xfrm>
              <a:prstGeom prst="rect">
                <a:avLst/>
              </a:prstGeom>
              <a:blipFill>
                <a:blip r:embed="rId2"/>
                <a:stretch>
                  <a:fillRect l="-1310" t="-33803" r="-437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AA05A7-8739-F9FC-EEA7-54FE3C54DCDB}"/>
                  </a:ext>
                </a:extLst>
              </p:cNvPr>
              <p:cNvSpPr txBox="1"/>
              <p:nvPr/>
            </p:nvSpPr>
            <p:spPr>
              <a:xfrm>
                <a:off x="5597369" y="4335264"/>
                <a:ext cx="1883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𝑅𝑎𝑑𝑖𝑢𝑠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AA05A7-8739-F9FC-EEA7-54FE3C54D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369" y="4335264"/>
                <a:ext cx="1883977" cy="276999"/>
              </a:xfrm>
              <a:prstGeom prst="rect">
                <a:avLst/>
              </a:prstGeom>
              <a:blipFill>
                <a:blip r:embed="rId3"/>
                <a:stretch>
                  <a:fillRect l="-2013" r="-268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1CF6287E-0A45-AD96-AE9E-A480BA06C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597" y="49899"/>
            <a:ext cx="2548169" cy="1917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67650-6009-3785-4F65-4BE5A744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AI Method: DENFIS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2F778-BAD0-B4D1-E755-61B2E545C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7597"/>
          </a:xfrm>
        </p:spPr>
        <p:txBody>
          <a:bodyPr>
            <a:normAutofit/>
          </a:bodyPr>
          <a:lstStyle/>
          <a:p>
            <a:r>
              <a:rPr lang="en-US" dirty="0"/>
              <a:t>Evolving Clustering Method to generate membership functions</a:t>
            </a:r>
          </a:p>
          <a:p>
            <a:r>
              <a:rPr lang="en-US" dirty="0"/>
              <a:t>One parameter</a:t>
            </a:r>
          </a:p>
          <a:p>
            <a:pPr lvl="1"/>
            <a:r>
              <a:rPr lang="en-US" dirty="0" err="1"/>
              <a:t>D_thr</a:t>
            </a:r>
            <a:endParaRPr lang="en-US" dirty="0"/>
          </a:p>
          <a:p>
            <a:r>
              <a:rPr lang="en-US" dirty="0"/>
              <a:t>If D &lt; </a:t>
            </a:r>
            <a:r>
              <a:rPr lang="en-US" dirty="0" err="1"/>
              <a:t>C_Radius</a:t>
            </a:r>
            <a:endParaRPr lang="en-US" dirty="0"/>
          </a:p>
          <a:p>
            <a:pPr lvl="1"/>
            <a:r>
              <a:rPr lang="en-US" dirty="0"/>
              <a:t>Merge into nearest C</a:t>
            </a:r>
          </a:p>
          <a:p>
            <a:r>
              <a:rPr lang="en-US" dirty="0"/>
              <a:t>If S &gt; 2*</a:t>
            </a:r>
            <a:r>
              <a:rPr lang="en-US" dirty="0" err="1"/>
              <a:t>D_thr</a:t>
            </a:r>
            <a:endParaRPr lang="en-US" dirty="0"/>
          </a:p>
          <a:p>
            <a:pPr lvl="1"/>
            <a:r>
              <a:rPr lang="en-US" dirty="0"/>
              <a:t>Create new C</a:t>
            </a:r>
          </a:p>
          <a:p>
            <a:r>
              <a:rPr lang="en-US" dirty="0"/>
              <a:t>Merge into nearest C</a:t>
            </a:r>
          </a:p>
          <a:p>
            <a:pPr lvl="1"/>
            <a:r>
              <a:rPr lang="en-US" dirty="0"/>
              <a:t>Update </a:t>
            </a:r>
            <a:r>
              <a:rPr lang="en-US" dirty="0" err="1"/>
              <a:t>C_Radius</a:t>
            </a:r>
            <a:endParaRPr lang="en-US" dirty="0"/>
          </a:p>
          <a:p>
            <a:pPr lvl="1"/>
            <a:r>
              <a:rPr lang="en-US" dirty="0"/>
              <a:t>Update </a:t>
            </a:r>
            <a:r>
              <a:rPr lang="en-US" dirty="0" err="1"/>
              <a:t>C_Center</a:t>
            </a:r>
            <a:endParaRPr lang="en-US" dirty="0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8FD3A4F3-D0B7-1B5F-AD2C-886FC8302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741711"/>
              </p:ext>
            </p:extLst>
          </p:nvPr>
        </p:nvGraphicFramePr>
        <p:xfrm>
          <a:off x="4818135" y="2319448"/>
          <a:ext cx="4320000" cy="432000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2214560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970850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19437041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7978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29238244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67649168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9962374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0160708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2371681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873063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5590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25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07027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1252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84252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8382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0558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4886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488443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52AD6CA8-8545-49E0-752E-CF98C588D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203369"/>
              </p:ext>
            </p:extLst>
          </p:nvPr>
        </p:nvGraphicFramePr>
        <p:xfrm>
          <a:off x="9295886" y="2373689"/>
          <a:ext cx="222815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766">
                  <a:extLst>
                    <a:ext uri="{9D8B030D-6E8A-4147-A177-3AD203B41FA5}">
                      <a16:colId xmlns:a16="http://schemas.microsoft.com/office/drawing/2014/main" val="4118114584"/>
                    </a:ext>
                  </a:extLst>
                </a:gridCol>
                <a:gridCol w="524192">
                  <a:extLst>
                    <a:ext uri="{9D8B030D-6E8A-4147-A177-3AD203B41FA5}">
                      <a16:colId xmlns:a16="http://schemas.microsoft.com/office/drawing/2014/main" val="4139787888"/>
                    </a:ext>
                  </a:extLst>
                </a:gridCol>
                <a:gridCol w="524192">
                  <a:extLst>
                    <a:ext uri="{9D8B030D-6E8A-4147-A177-3AD203B41FA5}">
                      <a16:colId xmlns:a16="http://schemas.microsoft.com/office/drawing/2014/main" val="3858469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161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39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475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47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39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820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755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20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78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87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298198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FBFF86D7-9F90-49F1-1BFE-68813C4D065C}"/>
              </a:ext>
            </a:extLst>
          </p:cNvPr>
          <p:cNvSpPr/>
          <p:nvPr/>
        </p:nvSpPr>
        <p:spPr>
          <a:xfrm>
            <a:off x="6037394" y="5704614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F62DF0-3211-0EB5-F75C-4351BF7EB8FE}"/>
              </a:ext>
            </a:extLst>
          </p:cNvPr>
          <p:cNvSpPr/>
          <p:nvPr/>
        </p:nvSpPr>
        <p:spPr>
          <a:xfrm>
            <a:off x="6906135" y="5274628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EE928D-6833-C738-115A-8820BF24C91B}"/>
              </a:ext>
            </a:extLst>
          </p:cNvPr>
          <p:cNvSpPr/>
          <p:nvPr/>
        </p:nvSpPr>
        <p:spPr>
          <a:xfrm>
            <a:off x="7338238" y="4407448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03BF8A-8E48-0AEF-B7C3-EDC77ED1FD33}"/>
              </a:ext>
            </a:extLst>
          </p:cNvPr>
          <p:cNvSpPr/>
          <p:nvPr/>
        </p:nvSpPr>
        <p:spPr>
          <a:xfrm>
            <a:off x="5612852" y="3979104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B7575D-4A0A-BF9C-3E39-7115D51F9B2A}"/>
              </a:ext>
            </a:extLst>
          </p:cNvPr>
          <p:cNvGrpSpPr/>
          <p:nvPr/>
        </p:nvGrpSpPr>
        <p:grpSpPr>
          <a:xfrm rot="6887877">
            <a:off x="6049137" y="5069263"/>
            <a:ext cx="980442" cy="980442"/>
            <a:chOff x="2195375" y="4985872"/>
            <a:chExt cx="658182" cy="65818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6DE9FA-263C-EDAF-BA5E-75F889394BBE}"/>
                </a:ext>
              </a:extLst>
            </p:cNvPr>
            <p:cNvSpPr/>
            <p:nvPr/>
          </p:nvSpPr>
          <p:spPr>
            <a:xfrm>
              <a:off x="2195375" y="4985872"/>
              <a:ext cx="658182" cy="658182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2F3EC8-27E0-28A4-20C3-99ADA26DE57C}"/>
                </a:ext>
              </a:extLst>
            </p:cNvPr>
            <p:cNvSpPr/>
            <p:nvPr/>
          </p:nvSpPr>
          <p:spPr>
            <a:xfrm flipV="1">
              <a:off x="2506467" y="5297991"/>
              <a:ext cx="16430" cy="16430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0BC018-AFD2-D11C-574D-B09908C6CA9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312" y="5108674"/>
              <a:ext cx="514182" cy="410642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5817FA-EC49-F0CE-9324-213CD28D2E6B}"/>
              </a:ext>
            </a:extLst>
          </p:cNvPr>
          <p:cNvGrpSpPr/>
          <p:nvPr/>
        </p:nvGrpSpPr>
        <p:grpSpPr>
          <a:xfrm rot="5400000">
            <a:off x="5887242" y="4281919"/>
            <a:ext cx="1871882" cy="1871882"/>
            <a:chOff x="2195375" y="4985872"/>
            <a:chExt cx="658182" cy="65818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D3514FB-B666-EE41-15E8-18D4C2351C14}"/>
                </a:ext>
              </a:extLst>
            </p:cNvPr>
            <p:cNvSpPr/>
            <p:nvPr/>
          </p:nvSpPr>
          <p:spPr>
            <a:xfrm>
              <a:off x="2195375" y="4985872"/>
              <a:ext cx="658182" cy="658182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698936-B842-F3CC-7800-6D4F1C067826}"/>
                </a:ext>
              </a:extLst>
            </p:cNvPr>
            <p:cNvCxnSpPr>
              <a:cxnSpLocks/>
            </p:cNvCxnSpPr>
            <p:nvPr/>
          </p:nvCxnSpPr>
          <p:spPr>
            <a:xfrm>
              <a:off x="2264312" y="5108674"/>
              <a:ext cx="514182" cy="410642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14E1D2-1DE7-1234-105B-631E83D0081C}"/>
                </a:ext>
              </a:extLst>
            </p:cNvPr>
            <p:cNvSpPr/>
            <p:nvPr/>
          </p:nvSpPr>
          <p:spPr>
            <a:xfrm flipV="1">
              <a:off x="2506467" y="5297991"/>
              <a:ext cx="25316" cy="25316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404C90CF-8315-2B80-CF93-CD9FFCE97FE8}"/>
              </a:ext>
            </a:extLst>
          </p:cNvPr>
          <p:cNvSpPr/>
          <p:nvPr/>
        </p:nvSpPr>
        <p:spPr>
          <a:xfrm>
            <a:off x="6906135" y="3107012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936D8CA-8E49-E6D0-CE48-CCFA559D8C10}"/>
              </a:ext>
            </a:extLst>
          </p:cNvPr>
          <p:cNvGrpSpPr>
            <a:grpSpLocks noChangeAspect="1"/>
          </p:cNvGrpSpPr>
          <p:nvPr/>
        </p:nvGrpSpPr>
        <p:grpSpPr>
          <a:xfrm rot="6420000">
            <a:off x="5553232" y="2857073"/>
            <a:ext cx="1548000" cy="1548000"/>
            <a:chOff x="2195375" y="4985872"/>
            <a:chExt cx="658182" cy="65818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E6C3D2-29C0-1FEE-201F-FFA4D45763C5}"/>
                </a:ext>
              </a:extLst>
            </p:cNvPr>
            <p:cNvSpPr/>
            <p:nvPr/>
          </p:nvSpPr>
          <p:spPr>
            <a:xfrm>
              <a:off x="2195375" y="4985872"/>
              <a:ext cx="658182" cy="658182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C2DBCC-39CF-D481-4D1C-114A14B78B86}"/>
                </a:ext>
              </a:extLst>
            </p:cNvPr>
            <p:cNvCxnSpPr>
              <a:cxnSpLocks/>
            </p:cNvCxnSpPr>
            <p:nvPr/>
          </p:nvCxnSpPr>
          <p:spPr>
            <a:xfrm>
              <a:off x="2264312" y="5108674"/>
              <a:ext cx="514182" cy="410642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05BFC93-ABDF-4781-CC0D-26E906A7FC3B}"/>
                </a:ext>
              </a:extLst>
            </p:cNvPr>
            <p:cNvSpPr/>
            <p:nvPr/>
          </p:nvSpPr>
          <p:spPr>
            <a:xfrm flipV="1">
              <a:off x="2506467" y="5297991"/>
              <a:ext cx="12658" cy="12658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DCADC2E0-485E-59C5-365B-8D3EDF4A9D8B}"/>
              </a:ext>
            </a:extLst>
          </p:cNvPr>
          <p:cNvSpPr/>
          <p:nvPr/>
        </p:nvSpPr>
        <p:spPr>
          <a:xfrm>
            <a:off x="5609230" y="4407448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10A860-A84E-1DCC-2E16-A2C7FD333D35}"/>
              </a:ext>
            </a:extLst>
          </p:cNvPr>
          <p:cNvGrpSpPr>
            <a:grpSpLocks noChangeAspect="1"/>
          </p:cNvGrpSpPr>
          <p:nvPr/>
        </p:nvGrpSpPr>
        <p:grpSpPr>
          <a:xfrm rot="5340000">
            <a:off x="5336623" y="2837723"/>
            <a:ext cx="1836000" cy="1836000"/>
            <a:chOff x="2195375" y="4985872"/>
            <a:chExt cx="658182" cy="65818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137A30-B1EE-71EA-7A9D-0E6489DB4227}"/>
                </a:ext>
              </a:extLst>
            </p:cNvPr>
            <p:cNvSpPr/>
            <p:nvPr/>
          </p:nvSpPr>
          <p:spPr>
            <a:xfrm>
              <a:off x="2195375" y="4985872"/>
              <a:ext cx="658182" cy="658182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B735E45-3684-9843-6D2A-F242BE0734BE}"/>
                </a:ext>
              </a:extLst>
            </p:cNvPr>
            <p:cNvCxnSpPr>
              <a:cxnSpLocks/>
            </p:cNvCxnSpPr>
            <p:nvPr/>
          </p:nvCxnSpPr>
          <p:spPr>
            <a:xfrm>
              <a:off x="2264312" y="5108674"/>
              <a:ext cx="514182" cy="410642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4E3E891-9B2C-ED6C-6276-F5EEFCDD3CE9}"/>
                </a:ext>
              </a:extLst>
            </p:cNvPr>
            <p:cNvSpPr/>
            <p:nvPr/>
          </p:nvSpPr>
          <p:spPr>
            <a:xfrm flipV="1">
              <a:off x="2506467" y="5297991"/>
              <a:ext cx="25811" cy="25811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549AA9D2-3AA5-B441-FAB2-5AECE1176A34}"/>
              </a:ext>
            </a:extLst>
          </p:cNvPr>
          <p:cNvSpPr/>
          <p:nvPr/>
        </p:nvSpPr>
        <p:spPr>
          <a:xfrm>
            <a:off x="5606110" y="5702868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5E26641-2550-3838-6EE7-36112AA0FFF9}"/>
              </a:ext>
            </a:extLst>
          </p:cNvPr>
          <p:cNvSpPr/>
          <p:nvPr/>
        </p:nvSpPr>
        <p:spPr>
          <a:xfrm>
            <a:off x="6474680" y="5702868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03E8C2-4E8F-F37C-39E2-EFC7D02AFD72}"/>
              </a:ext>
            </a:extLst>
          </p:cNvPr>
          <p:cNvSpPr/>
          <p:nvPr/>
        </p:nvSpPr>
        <p:spPr>
          <a:xfrm>
            <a:off x="8188581" y="5702868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4CADEC2-45A8-E33E-C8E3-24A2B359834A}"/>
              </a:ext>
            </a:extLst>
          </p:cNvPr>
          <p:cNvSpPr/>
          <p:nvPr/>
        </p:nvSpPr>
        <p:spPr>
          <a:xfrm>
            <a:off x="8635556" y="483685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1D81BC2-8876-44BF-D8DD-FE89D327BA8E}"/>
              </a:ext>
            </a:extLst>
          </p:cNvPr>
          <p:cNvGrpSpPr>
            <a:grpSpLocks noChangeAspect="1"/>
          </p:cNvGrpSpPr>
          <p:nvPr/>
        </p:nvGrpSpPr>
        <p:grpSpPr>
          <a:xfrm rot="4680000">
            <a:off x="8007597" y="4870127"/>
            <a:ext cx="972000" cy="972000"/>
            <a:chOff x="2195375" y="4985872"/>
            <a:chExt cx="658182" cy="65818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8F68556-3AFC-1DF8-1E5D-401AE4320F75}"/>
                </a:ext>
              </a:extLst>
            </p:cNvPr>
            <p:cNvSpPr/>
            <p:nvPr/>
          </p:nvSpPr>
          <p:spPr>
            <a:xfrm>
              <a:off x="2195375" y="4985872"/>
              <a:ext cx="658182" cy="658182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95E2D88-2121-EC8B-87A7-5B28BB136BE3}"/>
                </a:ext>
              </a:extLst>
            </p:cNvPr>
            <p:cNvCxnSpPr>
              <a:cxnSpLocks/>
            </p:cNvCxnSpPr>
            <p:nvPr/>
          </p:nvCxnSpPr>
          <p:spPr>
            <a:xfrm>
              <a:off x="2264312" y="5108674"/>
              <a:ext cx="514182" cy="410642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0B0D2A5-D4DE-8210-09EF-747270B2EF6D}"/>
                </a:ext>
              </a:extLst>
            </p:cNvPr>
            <p:cNvSpPr/>
            <p:nvPr/>
          </p:nvSpPr>
          <p:spPr>
            <a:xfrm flipV="1">
              <a:off x="2506467" y="5297991"/>
              <a:ext cx="48754" cy="48754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98322DC-32A8-EB96-18C7-C52AA719488B}"/>
              </a:ext>
            </a:extLst>
          </p:cNvPr>
          <p:cNvSpPr/>
          <p:nvPr/>
        </p:nvSpPr>
        <p:spPr>
          <a:xfrm>
            <a:off x="9246482" y="2754924"/>
            <a:ext cx="2340000" cy="324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B9CC6A4-C43F-8E14-75AE-D58BE429327D}"/>
              </a:ext>
            </a:extLst>
          </p:cNvPr>
          <p:cNvSpPr/>
          <p:nvPr/>
        </p:nvSpPr>
        <p:spPr>
          <a:xfrm>
            <a:off x="9246482" y="3130459"/>
            <a:ext cx="2340000" cy="324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33BCAA-1494-3560-B729-C42E3CFE25A4}"/>
              </a:ext>
            </a:extLst>
          </p:cNvPr>
          <p:cNvSpPr/>
          <p:nvPr/>
        </p:nvSpPr>
        <p:spPr>
          <a:xfrm>
            <a:off x="9246482" y="3502550"/>
            <a:ext cx="2340000" cy="324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B34031-EA34-56B3-F227-1B6D6E18DE69}"/>
              </a:ext>
            </a:extLst>
          </p:cNvPr>
          <p:cNvSpPr/>
          <p:nvPr/>
        </p:nvSpPr>
        <p:spPr>
          <a:xfrm>
            <a:off x="9246482" y="3879238"/>
            <a:ext cx="2340000" cy="324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5FE652-9841-FA35-0414-54016FDD93F4}"/>
              </a:ext>
            </a:extLst>
          </p:cNvPr>
          <p:cNvSpPr/>
          <p:nvPr/>
        </p:nvSpPr>
        <p:spPr>
          <a:xfrm>
            <a:off x="9239782" y="4243049"/>
            <a:ext cx="2340000" cy="324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25AB64A-45CB-8C4D-9C2F-C4F6D6FB244F}"/>
              </a:ext>
            </a:extLst>
          </p:cNvPr>
          <p:cNvSpPr/>
          <p:nvPr/>
        </p:nvSpPr>
        <p:spPr>
          <a:xfrm>
            <a:off x="9246481" y="4616807"/>
            <a:ext cx="2340000" cy="324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65D4340-4994-16CA-F22F-D34C9945D909}"/>
              </a:ext>
            </a:extLst>
          </p:cNvPr>
          <p:cNvSpPr/>
          <p:nvPr/>
        </p:nvSpPr>
        <p:spPr>
          <a:xfrm>
            <a:off x="9246481" y="4990675"/>
            <a:ext cx="2340000" cy="324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3713332-2067-0595-5D19-3DEA553D3101}"/>
              </a:ext>
            </a:extLst>
          </p:cNvPr>
          <p:cNvSpPr/>
          <p:nvPr/>
        </p:nvSpPr>
        <p:spPr>
          <a:xfrm>
            <a:off x="9246481" y="5361988"/>
            <a:ext cx="2340000" cy="324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97D3AF-1E35-DF31-33A0-887153DF9B7B}"/>
              </a:ext>
            </a:extLst>
          </p:cNvPr>
          <p:cNvSpPr/>
          <p:nvPr/>
        </p:nvSpPr>
        <p:spPr>
          <a:xfrm>
            <a:off x="9246481" y="5737036"/>
            <a:ext cx="2340000" cy="324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7A2325A-58EC-3FCE-E956-101257E4C302}"/>
              </a:ext>
            </a:extLst>
          </p:cNvPr>
          <p:cNvSpPr/>
          <p:nvPr/>
        </p:nvSpPr>
        <p:spPr>
          <a:xfrm>
            <a:off x="9239781" y="6112084"/>
            <a:ext cx="2340000" cy="324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CB3444-3439-65BB-BA4E-23F9F289B119}"/>
              </a:ext>
            </a:extLst>
          </p:cNvPr>
          <p:cNvSpPr txBox="1"/>
          <p:nvPr/>
        </p:nvSpPr>
        <p:spPr>
          <a:xfrm>
            <a:off x="4463340" y="4246669"/>
            <a:ext cx="43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A07217-04B5-F72A-4F6A-D0A534776390}"/>
              </a:ext>
            </a:extLst>
          </p:cNvPr>
          <p:cNvSpPr txBox="1"/>
          <p:nvPr/>
        </p:nvSpPr>
        <p:spPr>
          <a:xfrm>
            <a:off x="6762135" y="6547585"/>
            <a:ext cx="43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20B7626-7914-D8BD-1E35-F996A5BEED6F}"/>
              </a:ext>
            </a:extLst>
          </p:cNvPr>
          <p:cNvSpPr txBox="1"/>
          <p:nvPr/>
        </p:nvSpPr>
        <p:spPr>
          <a:xfrm>
            <a:off x="4525683" y="6543222"/>
            <a:ext cx="43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44C543-5C67-81E4-9F42-BBEFE5BDBCD6}"/>
              </a:ext>
            </a:extLst>
          </p:cNvPr>
          <p:cNvSpPr txBox="1"/>
          <p:nvPr/>
        </p:nvSpPr>
        <p:spPr>
          <a:xfrm>
            <a:off x="4480623" y="2080394"/>
            <a:ext cx="43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1315FF9-410D-E598-E6A3-5ED311BD703D}"/>
              </a:ext>
            </a:extLst>
          </p:cNvPr>
          <p:cNvSpPr txBox="1"/>
          <p:nvPr/>
        </p:nvSpPr>
        <p:spPr>
          <a:xfrm>
            <a:off x="9032668" y="6502095"/>
            <a:ext cx="43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D5F1AC-B65D-D164-D2BC-141C6B6832D0}"/>
                  </a:ext>
                </a:extLst>
              </p:cNvPr>
              <p:cNvSpPr txBox="1"/>
              <p:nvPr/>
            </p:nvSpPr>
            <p:spPr>
              <a:xfrm>
                <a:off x="7828034" y="816334"/>
                <a:ext cx="1840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D5F1AC-B65D-D164-D2BC-141C6B68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034" y="816334"/>
                <a:ext cx="1840889" cy="276999"/>
              </a:xfrm>
              <a:prstGeom prst="rect">
                <a:avLst/>
              </a:prstGeom>
              <a:blipFill>
                <a:blip r:embed="rId5"/>
                <a:stretch>
                  <a:fillRect l="-1370" t="-4545" r="-2055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36BCE4-DB61-4646-0D01-375D6ED75FA8}"/>
                  </a:ext>
                </a:extLst>
              </p:cNvPr>
              <p:cNvSpPr txBox="1"/>
              <p:nvPr/>
            </p:nvSpPr>
            <p:spPr>
              <a:xfrm>
                <a:off x="7828034" y="1052626"/>
                <a:ext cx="1820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36BCE4-DB61-4646-0D01-375D6ED75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034" y="1052626"/>
                <a:ext cx="1820114" cy="276999"/>
              </a:xfrm>
              <a:prstGeom prst="rect">
                <a:avLst/>
              </a:prstGeom>
              <a:blipFill>
                <a:blip r:embed="rId6"/>
                <a:stretch>
                  <a:fillRect l="-1389" t="-4545" r="-277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E53D9-7BFB-2152-F692-9F30AF22C998}"/>
                  </a:ext>
                </a:extLst>
              </p:cNvPr>
              <p:cNvSpPr txBox="1"/>
              <p:nvPr/>
            </p:nvSpPr>
            <p:spPr>
              <a:xfrm>
                <a:off x="7828034" y="580034"/>
                <a:ext cx="14212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𝐶𝑒𝑛𝑡𝑒𝑟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E53D9-7BFB-2152-F692-9F30AF22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034" y="580034"/>
                <a:ext cx="1421287" cy="276999"/>
              </a:xfrm>
              <a:prstGeom prst="rect">
                <a:avLst/>
              </a:prstGeom>
              <a:blipFill>
                <a:blip r:embed="rId7"/>
                <a:stretch>
                  <a:fillRect l="-3540" r="-265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BCFB131-3D06-0A34-0E63-1F0441C98AD1}"/>
              </a:ext>
            </a:extLst>
          </p:cNvPr>
          <p:cNvSpPr txBox="1"/>
          <p:nvPr/>
        </p:nvSpPr>
        <p:spPr>
          <a:xfrm>
            <a:off x="6070915" y="5299692"/>
            <a:ext cx="43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B78BE8-A07A-A355-334F-F1402AB812F5}"/>
              </a:ext>
            </a:extLst>
          </p:cNvPr>
          <p:cNvSpPr txBox="1"/>
          <p:nvPr/>
        </p:nvSpPr>
        <p:spPr>
          <a:xfrm>
            <a:off x="5644014" y="3665573"/>
            <a:ext cx="43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C926A-A986-CE8B-5DF1-DDC8D8962BC2}"/>
              </a:ext>
            </a:extLst>
          </p:cNvPr>
          <p:cNvSpPr txBox="1"/>
          <p:nvPr/>
        </p:nvSpPr>
        <p:spPr>
          <a:xfrm>
            <a:off x="8322624" y="5401360"/>
            <a:ext cx="43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8C6E4-D472-05DC-1993-E593D00B1D19}"/>
              </a:ext>
            </a:extLst>
          </p:cNvPr>
          <p:cNvSpPr txBox="1"/>
          <p:nvPr/>
        </p:nvSpPr>
        <p:spPr>
          <a:xfrm>
            <a:off x="5235355" y="5374662"/>
            <a:ext cx="43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6019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07291 0.01018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91 0.01019 L 0.13503 -0.11598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-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0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7000"/>
                            </p:stCondLst>
                            <p:childTnLst>
                              <p:par>
                                <p:cTn id="9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781 -0.12524 " pathEditMode="relative" ptsTypes="AA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7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9500"/>
                            </p:stCondLst>
                            <p:childTnLst>
                              <p:par>
                                <p:cTn id="1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500"/>
                            </p:stCondLst>
                            <p:childTnLst>
                              <p:par>
                                <p:cTn id="11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-0.12523 L 0.11133 -0.07685 " pathEditMode="relative" rAng="0" ptsTypes="AA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60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60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8000"/>
                            </p:stCondLst>
                            <p:childTnLst>
                              <p:par>
                                <p:cTn id="1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4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852 -0.12917 " pathEditMode="relative" ptsTypes="AA">
                                      <p:cBhvr>
                                        <p:cTn id="1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43" grpId="0" animBg="1"/>
      <p:bldP spid="48" grpId="0" animBg="1"/>
      <p:bldP spid="57" grpId="0" animBg="1"/>
      <p:bldP spid="58" grpId="0" animBg="1"/>
      <p:bldP spid="59" grpId="0" animBg="1"/>
      <p:bldP spid="60" grpId="0" animBg="1"/>
      <p:bldP spid="66" grpId="0" animBg="1"/>
      <p:bldP spid="66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5" grpId="0"/>
      <p:bldP spid="86" grpId="0"/>
      <p:bldP spid="87" grpId="0"/>
      <p:bldP spid="88" grpId="0"/>
      <p:bldP spid="89" grpId="0"/>
      <p:bldP spid="17" grpId="0"/>
      <p:bldP spid="17" grpId="1"/>
      <p:bldP spid="17" grpId="2"/>
      <p:bldP spid="24" grpId="0"/>
      <p:bldP spid="24" grpId="1"/>
      <p:bldP spid="24" grpId="2"/>
      <p:bldP spid="25" grpId="0"/>
      <p:bldP spid="25" grpId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58CC-54FB-1202-B808-1F7F96E8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AI Method: DENFIS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60338-5B83-EFCA-DEC4-F9C81F011F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Takagi </a:t>
                </a:r>
                <a:r>
                  <a:rPr lang="en-US" dirty="0" err="1"/>
                  <a:t>Sugeno</a:t>
                </a:r>
                <a:r>
                  <a:rPr lang="en-US" dirty="0"/>
                  <a:t> kang (TSK) type Consequent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:r>
                  <a:rPr lang="en-US" dirty="0" err="1"/>
                  <a:t>i</a:t>
                </a:r>
                <a:r>
                  <a:rPr lang="en-US" dirty="0"/>
                  <a:t> refers to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fuzzy rule</a:t>
                </a:r>
              </a:p>
              <a:p>
                <a:pPr lvl="1"/>
                <a:r>
                  <a:rPr lang="en-US" dirty="0"/>
                  <a:t>p refers to the number of features</a:t>
                </a:r>
              </a:p>
              <a:p>
                <a:r>
                  <a:rPr lang="en-US" dirty="0"/>
                  <a:t>In literature, learning by Weighted Least Square Estimation</a:t>
                </a:r>
              </a:p>
              <a:p>
                <a:r>
                  <a:rPr lang="en-US" dirty="0"/>
                  <a:t>Learning by </a:t>
                </a:r>
                <a:r>
                  <a:rPr lang="en-US" dirty="0">
                    <a:sym typeface="Wingdings" pitchFamily="2" charset="2"/>
                  </a:rPr>
                  <a:t>gradient descent to update: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Bias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Weights</a:t>
                </a:r>
              </a:p>
              <a:p>
                <a:pPr lvl="1"/>
                <a:r>
                  <a:rPr lang="en-US" dirty="0"/>
                  <a:t>β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60338-5B83-EFCA-DEC4-F9C81F011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04118479-16F2-1DFA-08FF-498FD85CCFB7}"/>
              </a:ext>
            </a:extLst>
          </p:cNvPr>
          <p:cNvSpPr/>
          <p:nvPr/>
        </p:nvSpPr>
        <p:spPr>
          <a:xfrm>
            <a:off x="2689411" y="4647303"/>
            <a:ext cx="239387" cy="66697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F009A-08C2-E2DB-1BCD-060936189F06}"/>
              </a:ext>
            </a:extLst>
          </p:cNvPr>
          <p:cNvSpPr txBox="1"/>
          <p:nvPr/>
        </p:nvSpPr>
        <p:spPr>
          <a:xfrm>
            <a:off x="3080742" y="4749957"/>
            <a:ext cx="27714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Consequent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C3497-49E6-CDEA-FD37-973430A48CFB}"/>
              </a:ext>
            </a:extLst>
          </p:cNvPr>
          <p:cNvSpPr txBox="1"/>
          <p:nvPr/>
        </p:nvSpPr>
        <p:spPr>
          <a:xfrm>
            <a:off x="3080742" y="5346559"/>
            <a:ext cx="27714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Fuzzy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B6C512-BDF3-11AF-8E8B-39F851DFF1CF}"/>
              </a:ext>
            </a:extLst>
          </p:cNvPr>
          <p:cNvCxnSpPr>
            <a:cxnSpLocks/>
          </p:cNvCxnSpPr>
          <p:nvPr/>
        </p:nvCxnSpPr>
        <p:spPr>
          <a:xfrm flipV="1">
            <a:off x="1984158" y="5577391"/>
            <a:ext cx="944640" cy="6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06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8C52-F7EC-BC9A-9E80-38CDF43B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Method: ANFIS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59F22-CCA2-880C-6824-9AD9348A6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7196"/>
          </a:xfrm>
        </p:spPr>
        <p:txBody>
          <a:bodyPr/>
          <a:lstStyle/>
          <a:p>
            <a:r>
              <a:rPr lang="en-US" dirty="0"/>
              <a:t>Adaptive Network-based Fuzzy Inference System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7DD8F-8015-4569-5851-4264563A2301}"/>
              </a:ext>
            </a:extLst>
          </p:cNvPr>
          <p:cNvSpPr txBox="1"/>
          <p:nvPr/>
        </p:nvSpPr>
        <p:spPr>
          <a:xfrm>
            <a:off x="1247028" y="3374891"/>
            <a:ext cx="432000" cy="43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F50F4-EFB5-8FAA-97FF-5BBD80B419E4}"/>
              </a:ext>
            </a:extLst>
          </p:cNvPr>
          <p:cNvSpPr txBox="1"/>
          <p:nvPr/>
        </p:nvSpPr>
        <p:spPr>
          <a:xfrm>
            <a:off x="1247028" y="4531015"/>
            <a:ext cx="432000" cy="43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5AFE0-1493-7EB9-B69B-7EF80EC877BB}"/>
              </a:ext>
            </a:extLst>
          </p:cNvPr>
          <p:cNvSpPr txBox="1"/>
          <p:nvPr/>
        </p:nvSpPr>
        <p:spPr>
          <a:xfrm>
            <a:off x="1247028" y="5683015"/>
            <a:ext cx="432000" cy="43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5EE0B-8990-7EAC-39B7-F3C782EDADEB}"/>
              </a:ext>
            </a:extLst>
          </p:cNvPr>
          <p:cNvSpPr txBox="1"/>
          <p:nvPr/>
        </p:nvSpPr>
        <p:spPr>
          <a:xfrm>
            <a:off x="2617401" y="3123200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E8338-C153-8D79-7BED-86F265D29C5B}"/>
              </a:ext>
            </a:extLst>
          </p:cNvPr>
          <p:cNvSpPr txBox="1"/>
          <p:nvPr/>
        </p:nvSpPr>
        <p:spPr>
          <a:xfrm>
            <a:off x="2617401" y="4257074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F23A8-3DD4-CEE0-CB21-7CA8D69DF17F}"/>
              </a:ext>
            </a:extLst>
          </p:cNvPr>
          <p:cNvSpPr txBox="1"/>
          <p:nvPr/>
        </p:nvSpPr>
        <p:spPr>
          <a:xfrm>
            <a:off x="2617401" y="3690137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3450A-EB5F-33D0-F4B2-3B35B76FCAD8}"/>
              </a:ext>
            </a:extLst>
          </p:cNvPr>
          <p:cNvSpPr txBox="1"/>
          <p:nvPr/>
        </p:nvSpPr>
        <p:spPr>
          <a:xfrm>
            <a:off x="2617401" y="4824011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A72B8-37FF-09C7-D836-F054BA1966C6}"/>
              </a:ext>
            </a:extLst>
          </p:cNvPr>
          <p:cNvSpPr txBox="1"/>
          <p:nvPr/>
        </p:nvSpPr>
        <p:spPr>
          <a:xfrm>
            <a:off x="2617401" y="5957885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86A14-3353-C76D-088C-8D53D55834D5}"/>
              </a:ext>
            </a:extLst>
          </p:cNvPr>
          <p:cNvSpPr txBox="1"/>
          <p:nvPr/>
        </p:nvSpPr>
        <p:spPr>
          <a:xfrm>
            <a:off x="2617401" y="5390948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53640-8860-3985-EBC6-2BDDC80660F3}"/>
              </a:ext>
            </a:extLst>
          </p:cNvPr>
          <p:cNvSpPr/>
          <p:nvPr/>
        </p:nvSpPr>
        <p:spPr>
          <a:xfrm>
            <a:off x="3987774" y="3235796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∏</a:t>
            </a:r>
            <a:r>
              <a:rPr lang="en-US" baseline="-25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EEBFC3-04B4-D2D4-D8C3-77807FD2AAB2}"/>
              </a:ext>
            </a:extLst>
          </p:cNvPr>
          <p:cNvSpPr/>
          <p:nvPr/>
        </p:nvSpPr>
        <p:spPr>
          <a:xfrm>
            <a:off x="3987774" y="5576181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∏</a:t>
            </a:r>
            <a:r>
              <a:rPr lang="en-US" baseline="-25000" dirty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E5A0A-B9E2-27FB-249C-EEC63A686906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679028" y="3339200"/>
            <a:ext cx="938373" cy="251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7FC249-C63C-740C-1776-14CF88309B40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679028" y="3590891"/>
            <a:ext cx="938373" cy="315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B280BB-A4F8-93BD-6D1E-312A8574231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1679028" y="4473074"/>
            <a:ext cx="938373" cy="2739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412D75-957F-7D1C-A03C-8526C3A90A28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1679028" y="4747015"/>
            <a:ext cx="938373" cy="292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C6592A-CDE8-AC78-2567-13742091012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1679028" y="5606948"/>
            <a:ext cx="938373" cy="292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48DD49-0D09-4FD0-D1D6-D68DABE993D4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679028" y="5899015"/>
            <a:ext cx="938373" cy="274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A6488C-B26F-D0E2-C5A4-3D07DE54769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049401" y="3339200"/>
            <a:ext cx="1043815" cy="2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842BDB-2161-6701-4E0E-B4FE44FF5A8E}"/>
              </a:ext>
            </a:extLst>
          </p:cNvPr>
          <p:cNvCxnSpPr>
            <a:cxnSpLocks/>
            <a:stCxn id="8" idx="3"/>
            <a:endCxn id="13" idx="2"/>
          </p:cNvCxnSpPr>
          <p:nvPr/>
        </p:nvCxnSpPr>
        <p:spPr>
          <a:xfrm flipV="1">
            <a:off x="3049401" y="3595796"/>
            <a:ext cx="938373" cy="8772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9950A2-8C37-7DFA-6F5B-20E2765EEAB5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 flipV="1">
            <a:off x="3049401" y="3850354"/>
            <a:ext cx="1043815" cy="17565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909CB3-1AAF-4AFA-7BCA-BBEF60260621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3049401" y="3906137"/>
            <a:ext cx="1043815" cy="1775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F716-2DCE-DB8A-62CF-D9E296A06039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>
            <a:off x="3049401" y="6173885"/>
            <a:ext cx="1043815" cy="16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23E5783-64AD-F8A4-969A-A1FF535BE046}"/>
              </a:ext>
            </a:extLst>
          </p:cNvPr>
          <p:cNvSpPr/>
          <p:nvPr/>
        </p:nvSpPr>
        <p:spPr>
          <a:xfrm>
            <a:off x="5652413" y="3235796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</a:t>
            </a:r>
            <a:r>
              <a:rPr lang="en-US" baseline="-25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CDB892-2119-5AEC-6E48-9D58DAFB83EC}"/>
              </a:ext>
            </a:extLst>
          </p:cNvPr>
          <p:cNvSpPr/>
          <p:nvPr/>
        </p:nvSpPr>
        <p:spPr>
          <a:xfrm>
            <a:off x="5652414" y="5576181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</a:t>
            </a:r>
            <a:r>
              <a:rPr lang="en-US" baseline="-25000" dirty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03CC5B-16E1-1F7F-1F69-15594A6D2A8E}"/>
              </a:ext>
            </a:extLst>
          </p:cNvPr>
          <p:cNvCxnSpPr>
            <a:cxnSpLocks/>
            <a:stCxn id="13" idx="6"/>
            <a:endCxn id="27" idx="2"/>
          </p:cNvCxnSpPr>
          <p:nvPr/>
        </p:nvCxnSpPr>
        <p:spPr>
          <a:xfrm>
            <a:off x="4707774" y="3595796"/>
            <a:ext cx="94463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F361FF-C991-A828-357B-9F15E43FB68A}"/>
              </a:ext>
            </a:extLst>
          </p:cNvPr>
          <p:cNvCxnSpPr>
            <a:cxnSpLocks/>
            <a:stCxn id="13" idx="6"/>
            <a:endCxn id="28" idx="1"/>
          </p:cNvCxnSpPr>
          <p:nvPr/>
        </p:nvCxnSpPr>
        <p:spPr>
          <a:xfrm>
            <a:off x="4707774" y="3595796"/>
            <a:ext cx="1050082" cy="20858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4071F8D-9506-E3F5-4A62-89574A870704}"/>
              </a:ext>
            </a:extLst>
          </p:cNvPr>
          <p:cNvCxnSpPr>
            <a:cxnSpLocks/>
            <a:stCxn id="14" idx="6"/>
            <a:endCxn id="27" idx="3"/>
          </p:cNvCxnSpPr>
          <p:nvPr/>
        </p:nvCxnSpPr>
        <p:spPr>
          <a:xfrm flipV="1">
            <a:off x="4707774" y="3850354"/>
            <a:ext cx="1050081" cy="20858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4DCDC4-7A2A-14C3-E861-5ABC146C9DDE}"/>
              </a:ext>
            </a:extLst>
          </p:cNvPr>
          <p:cNvCxnSpPr>
            <a:cxnSpLocks/>
            <a:stCxn id="14" idx="6"/>
            <a:endCxn id="28" idx="2"/>
          </p:cNvCxnSpPr>
          <p:nvPr/>
        </p:nvCxnSpPr>
        <p:spPr>
          <a:xfrm>
            <a:off x="4707774" y="5936181"/>
            <a:ext cx="9446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CB69B45-2545-A14F-AC59-3CF4554FE71C}"/>
              </a:ext>
            </a:extLst>
          </p:cNvPr>
          <p:cNvSpPr txBox="1"/>
          <p:nvPr/>
        </p:nvSpPr>
        <p:spPr>
          <a:xfrm>
            <a:off x="7317052" y="3374559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D47780-CEBB-3ACD-13BF-AAC4C7F2B804}"/>
              </a:ext>
            </a:extLst>
          </p:cNvPr>
          <p:cNvSpPr txBox="1"/>
          <p:nvPr/>
        </p:nvSpPr>
        <p:spPr>
          <a:xfrm>
            <a:off x="7317054" y="5751515"/>
            <a:ext cx="432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8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D4B2DB-B347-F72D-DAE0-7C4F3B1738E1}"/>
              </a:ext>
            </a:extLst>
          </p:cNvPr>
          <p:cNvCxnSpPr>
            <a:cxnSpLocks/>
            <a:stCxn id="27" idx="6"/>
            <a:endCxn id="33" idx="1"/>
          </p:cNvCxnSpPr>
          <p:nvPr/>
        </p:nvCxnSpPr>
        <p:spPr>
          <a:xfrm flipV="1">
            <a:off x="6372413" y="3590559"/>
            <a:ext cx="944639" cy="52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2C3772-DD7E-1035-9F96-6DFF2BD3CB62}"/>
              </a:ext>
            </a:extLst>
          </p:cNvPr>
          <p:cNvCxnSpPr>
            <a:cxnSpLocks/>
            <a:stCxn id="28" idx="6"/>
            <a:endCxn id="34" idx="1"/>
          </p:cNvCxnSpPr>
          <p:nvPr/>
        </p:nvCxnSpPr>
        <p:spPr>
          <a:xfrm>
            <a:off x="6372414" y="5936181"/>
            <a:ext cx="9446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00BE822-CFD6-2988-6D81-4E76739EFF9D}"/>
              </a:ext>
            </a:extLst>
          </p:cNvPr>
          <p:cNvSpPr/>
          <p:nvPr/>
        </p:nvSpPr>
        <p:spPr>
          <a:xfrm>
            <a:off x="8693694" y="4390075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∑</a:t>
            </a:r>
            <a:endParaRPr lang="en-US" baseline="-250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E9A16B-51D5-7AFE-BA68-DEB846D53D03}"/>
              </a:ext>
            </a:extLst>
          </p:cNvPr>
          <p:cNvCxnSpPr>
            <a:cxnSpLocks/>
            <a:stCxn id="33" idx="3"/>
            <a:endCxn id="37" idx="2"/>
          </p:cNvCxnSpPr>
          <p:nvPr/>
        </p:nvCxnSpPr>
        <p:spPr>
          <a:xfrm>
            <a:off x="7749052" y="3590559"/>
            <a:ext cx="944642" cy="1159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F59871-8C6F-E718-BB45-676D7567E86D}"/>
              </a:ext>
            </a:extLst>
          </p:cNvPr>
          <p:cNvCxnSpPr>
            <a:cxnSpLocks/>
            <a:stCxn id="34" idx="3"/>
            <a:endCxn id="37" idx="2"/>
          </p:cNvCxnSpPr>
          <p:nvPr/>
        </p:nvCxnSpPr>
        <p:spPr>
          <a:xfrm flipV="1">
            <a:off x="7749054" y="4750075"/>
            <a:ext cx="944640" cy="1186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CF98514-0652-EBCF-C0B3-E9655D1DFD9D}"/>
              </a:ext>
            </a:extLst>
          </p:cNvPr>
          <p:cNvSpPr txBox="1"/>
          <p:nvPr/>
        </p:nvSpPr>
        <p:spPr>
          <a:xfrm>
            <a:off x="1042614" y="2350700"/>
            <a:ext cx="8408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12CA3B-B48F-A8E8-26B3-FD06210AD968}"/>
              </a:ext>
            </a:extLst>
          </p:cNvPr>
          <p:cNvSpPr txBox="1"/>
          <p:nvPr/>
        </p:nvSpPr>
        <p:spPr>
          <a:xfrm>
            <a:off x="2412987" y="2346640"/>
            <a:ext cx="8408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Fuzzy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4DFC56-0B3E-EF70-88C6-CCE03EA19B0A}"/>
              </a:ext>
            </a:extLst>
          </p:cNvPr>
          <p:cNvSpPr txBox="1"/>
          <p:nvPr/>
        </p:nvSpPr>
        <p:spPr>
          <a:xfrm>
            <a:off x="3692837" y="2349486"/>
            <a:ext cx="12372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Rule-Firing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7A7CB2-1A53-1C7D-CB44-C8788E4E4351}"/>
              </a:ext>
            </a:extLst>
          </p:cNvPr>
          <p:cNvSpPr txBox="1"/>
          <p:nvPr/>
        </p:nvSpPr>
        <p:spPr>
          <a:xfrm>
            <a:off x="5393789" y="2356247"/>
            <a:ext cx="12372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Normalize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CFDABA-B0CB-6B70-9C0B-4AAFB8F0837B}"/>
              </a:ext>
            </a:extLst>
          </p:cNvPr>
          <p:cNvSpPr txBox="1"/>
          <p:nvPr/>
        </p:nvSpPr>
        <p:spPr>
          <a:xfrm>
            <a:off x="6856676" y="2362448"/>
            <a:ext cx="13527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Consequent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B0B879-08F0-3AE0-3E33-0FCCE660D473}"/>
              </a:ext>
            </a:extLst>
          </p:cNvPr>
          <p:cNvSpPr txBox="1"/>
          <p:nvPr/>
        </p:nvSpPr>
        <p:spPr>
          <a:xfrm>
            <a:off x="8604190" y="2350700"/>
            <a:ext cx="8990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C3F702-DD8B-AFAE-66CB-77850EFCB57D}"/>
              </a:ext>
            </a:extLst>
          </p:cNvPr>
          <p:cNvSpPr txBox="1"/>
          <p:nvPr/>
        </p:nvSpPr>
        <p:spPr>
          <a:xfrm>
            <a:off x="10367410" y="4557344"/>
            <a:ext cx="4320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3E65EF-FC90-04CF-787A-3828462E4CB9}"/>
              </a:ext>
            </a:extLst>
          </p:cNvPr>
          <p:cNvCxnSpPr>
            <a:cxnSpLocks/>
          </p:cNvCxnSpPr>
          <p:nvPr/>
        </p:nvCxnSpPr>
        <p:spPr>
          <a:xfrm flipV="1">
            <a:off x="9418232" y="4741135"/>
            <a:ext cx="944640" cy="6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73A88B-CF96-4051-964C-F1139B557D92}"/>
              </a:ext>
            </a:extLst>
          </p:cNvPr>
          <p:cNvCxnSpPr>
            <a:cxnSpLocks/>
            <a:stCxn id="10" idx="3"/>
            <a:endCxn id="14" idx="2"/>
          </p:cNvCxnSpPr>
          <p:nvPr/>
        </p:nvCxnSpPr>
        <p:spPr>
          <a:xfrm>
            <a:off x="3049401" y="5040011"/>
            <a:ext cx="938373" cy="8961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843589CB-E16C-5BA9-B816-E823EFB72CC8}"/>
              </a:ext>
            </a:extLst>
          </p:cNvPr>
          <p:cNvSpPr/>
          <p:nvPr/>
        </p:nvSpPr>
        <p:spPr>
          <a:xfrm>
            <a:off x="3987774" y="4390075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∏</a:t>
            </a:r>
            <a:r>
              <a:rPr lang="en-US" baseline="-250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EE0D84-36D7-B43F-199D-42F5A7A2597C}"/>
              </a:ext>
            </a:extLst>
          </p:cNvPr>
          <p:cNvSpPr txBox="1"/>
          <p:nvPr/>
        </p:nvSpPr>
        <p:spPr>
          <a:xfrm rot="5400000">
            <a:off x="4195020" y="5192041"/>
            <a:ext cx="410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F146EF9-B7AF-2218-D9DB-CAF6CDBD5583}"/>
              </a:ext>
            </a:extLst>
          </p:cNvPr>
          <p:cNvSpPr/>
          <p:nvPr/>
        </p:nvSpPr>
        <p:spPr>
          <a:xfrm>
            <a:off x="5652413" y="4388788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</a:t>
            </a:r>
            <a:r>
              <a:rPr lang="en-US" baseline="-250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7887732-71B2-9FCD-F5D7-AFDE057CE721}"/>
              </a:ext>
            </a:extLst>
          </p:cNvPr>
          <p:cNvSpPr txBox="1"/>
          <p:nvPr/>
        </p:nvSpPr>
        <p:spPr>
          <a:xfrm>
            <a:off x="7317052" y="4528812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BDB5068-BA54-0137-0896-A89771E17245}"/>
              </a:ext>
            </a:extLst>
          </p:cNvPr>
          <p:cNvSpPr txBox="1"/>
          <p:nvPr/>
        </p:nvSpPr>
        <p:spPr>
          <a:xfrm rot="5400000">
            <a:off x="5859659" y="5158462"/>
            <a:ext cx="410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B473D4F-A3CE-7322-9DF3-AA8450BC087C}"/>
              </a:ext>
            </a:extLst>
          </p:cNvPr>
          <p:cNvSpPr txBox="1"/>
          <p:nvPr/>
        </p:nvSpPr>
        <p:spPr>
          <a:xfrm rot="5400000">
            <a:off x="7364526" y="5216807"/>
            <a:ext cx="410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37D6A40-34BB-7DA6-BC7D-25D7567ABFAE}"/>
              </a:ext>
            </a:extLst>
          </p:cNvPr>
          <p:cNvCxnSpPr>
            <a:cxnSpLocks/>
            <a:stCxn id="7" idx="3"/>
            <a:endCxn id="83" idx="1"/>
          </p:cNvCxnSpPr>
          <p:nvPr/>
        </p:nvCxnSpPr>
        <p:spPr>
          <a:xfrm>
            <a:off x="3049401" y="3339200"/>
            <a:ext cx="1043815" cy="11563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4A7E328-646A-BE47-707B-67757B956596}"/>
              </a:ext>
            </a:extLst>
          </p:cNvPr>
          <p:cNvCxnSpPr>
            <a:cxnSpLocks/>
            <a:stCxn id="8" idx="3"/>
            <a:endCxn id="83" idx="2"/>
          </p:cNvCxnSpPr>
          <p:nvPr/>
        </p:nvCxnSpPr>
        <p:spPr>
          <a:xfrm>
            <a:off x="3049401" y="4473074"/>
            <a:ext cx="938373" cy="277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75A5485-C67B-4DBD-8423-E7BF5925631E}"/>
              </a:ext>
            </a:extLst>
          </p:cNvPr>
          <p:cNvCxnSpPr>
            <a:cxnSpLocks/>
            <a:stCxn id="11" idx="3"/>
            <a:endCxn id="83" idx="3"/>
          </p:cNvCxnSpPr>
          <p:nvPr/>
        </p:nvCxnSpPr>
        <p:spPr>
          <a:xfrm flipV="1">
            <a:off x="3049401" y="5004633"/>
            <a:ext cx="1043815" cy="11692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B74551E-8EB7-E91B-8F51-F3D7D17FD360}"/>
              </a:ext>
            </a:extLst>
          </p:cNvPr>
          <p:cNvCxnSpPr>
            <a:cxnSpLocks/>
            <a:stCxn id="91" idx="6"/>
            <a:endCxn id="96" idx="1"/>
          </p:cNvCxnSpPr>
          <p:nvPr/>
        </p:nvCxnSpPr>
        <p:spPr>
          <a:xfrm flipV="1">
            <a:off x="6372413" y="4744812"/>
            <a:ext cx="944639" cy="3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A24E5EB-94F4-5E1B-5BB7-198CA5CBA0BD}"/>
              </a:ext>
            </a:extLst>
          </p:cNvPr>
          <p:cNvCxnSpPr>
            <a:cxnSpLocks/>
            <a:stCxn id="96" idx="3"/>
            <a:endCxn id="37" idx="2"/>
          </p:cNvCxnSpPr>
          <p:nvPr/>
        </p:nvCxnSpPr>
        <p:spPr>
          <a:xfrm>
            <a:off x="7749052" y="4744812"/>
            <a:ext cx="944642" cy="52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11EB46C-3A88-0EDB-0F2A-41BDFEE77F61}"/>
              </a:ext>
            </a:extLst>
          </p:cNvPr>
          <p:cNvCxnSpPr>
            <a:cxnSpLocks/>
            <a:stCxn id="83" idx="6"/>
            <a:endCxn id="91" idx="2"/>
          </p:cNvCxnSpPr>
          <p:nvPr/>
        </p:nvCxnSpPr>
        <p:spPr>
          <a:xfrm flipV="1">
            <a:off x="4707774" y="4748788"/>
            <a:ext cx="944639" cy="1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CB1661B-9060-2FF5-2C51-13F05DDD3475}"/>
              </a:ext>
            </a:extLst>
          </p:cNvPr>
          <p:cNvCxnSpPr>
            <a:cxnSpLocks/>
            <a:stCxn id="13" idx="6"/>
            <a:endCxn id="91" idx="1"/>
          </p:cNvCxnSpPr>
          <p:nvPr/>
        </p:nvCxnSpPr>
        <p:spPr>
          <a:xfrm>
            <a:off x="4707774" y="3595796"/>
            <a:ext cx="1050081" cy="8984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196DA64-809A-C270-6101-369B6AC3BF41}"/>
              </a:ext>
            </a:extLst>
          </p:cNvPr>
          <p:cNvCxnSpPr>
            <a:cxnSpLocks/>
            <a:stCxn id="14" idx="6"/>
            <a:endCxn id="91" idx="3"/>
          </p:cNvCxnSpPr>
          <p:nvPr/>
        </p:nvCxnSpPr>
        <p:spPr>
          <a:xfrm flipV="1">
            <a:off x="4707774" y="5003346"/>
            <a:ext cx="1050081" cy="9328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904D256-522E-CD3F-AAF0-BB703A6897DB}"/>
              </a:ext>
            </a:extLst>
          </p:cNvPr>
          <p:cNvCxnSpPr>
            <a:cxnSpLocks/>
            <a:stCxn id="83" idx="6"/>
            <a:endCxn id="27" idx="3"/>
          </p:cNvCxnSpPr>
          <p:nvPr/>
        </p:nvCxnSpPr>
        <p:spPr>
          <a:xfrm flipV="1">
            <a:off x="4707774" y="3850354"/>
            <a:ext cx="1050081" cy="8997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3272FEA-09FE-6D52-7F5E-4B0088446D5D}"/>
              </a:ext>
            </a:extLst>
          </p:cNvPr>
          <p:cNvCxnSpPr>
            <a:cxnSpLocks/>
            <a:stCxn id="83" idx="6"/>
            <a:endCxn id="28" idx="1"/>
          </p:cNvCxnSpPr>
          <p:nvPr/>
        </p:nvCxnSpPr>
        <p:spPr>
          <a:xfrm>
            <a:off x="4707774" y="4750075"/>
            <a:ext cx="1050082" cy="9315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5A66474B-EAD2-6EBB-CAC6-53904658CF8D}"/>
              </a:ext>
            </a:extLst>
          </p:cNvPr>
          <p:cNvSpPr txBox="1"/>
          <p:nvPr/>
        </p:nvSpPr>
        <p:spPr>
          <a:xfrm>
            <a:off x="2049518" y="6581001"/>
            <a:ext cx="1014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Source: R Jang, </a:t>
            </a:r>
            <a:r>
              <a:rPr lang="en-US" sz="1200" i="1" dirty="0"/>
              <a:t>“ANFIS: Adaptive Network-based Fuzzy Inference System”</a:t>
            </a:r>
            <a:br>
              <a:rPr lang="en-US" sz="1200" dirty="0"/>
            </a:br>
            <a:endParaRPr lang="en-US" sz="1200" dirty="0"/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468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58CC-54FB-1202-B808-1F7F96E8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Method: ANFIS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60338-5B83-EFCA-DEC4-F9C81F011F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33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Takagi </a:t>
                </a:r>
                <a:r>
                  <a:rPr lang="en-US" dirty="0" err="1"/>
                  <a:t>Sugeno</a:t>
                </a:r>
                <a:r>
                  <a:rPr lang="en-US" dirty="0"/>
                  <a:t> kang (TSK) type Consequent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:r>
                  <a:rPr lang="en-US" dirty="0" err="1"/>
                  <a:t>i</a:t>
                </a:r>
                <a:r>
                  <a:rPr lang="en-US" dirty="0"/>
                  <a:t> refers to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fuzzy rule</a:t>
                </a:r>
              </a:p>
              <a:p>
                <a:pPr lvl="1"/>
                <a:r>
                  <a:rPr lang="en-US" dirty="0"/>
                  <a:t>p refers to the number of features</a:t>
                </a:r>
              </a:p>
              <a:p>
                <a:r>
                  <a:rPr lang="en-US" dirty="0"/>
                  <a:t>In literature, learning by Weighted Least Square Estimation</a:t>
                </a:r>
              </a:p>
              <a:p>
                <a:r>
                  <a:rPr lang="en-US" dirty="0"/>
                  <a:t>Learning by </a:t>
                </a:r>
                <a:r>
                  <a:rPr lang="en-US" dirty="0">
                    <a:sym typeface="Wingdings" pitchFamily="2" charset="2"/>
                  </a:rPr>
                  <a:t>gradient descent to update: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Bias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Weights</a:t>
                </a:r>
                <a:endParaRPr lang="en-US" dirty="0"/>
              </a:p>
              <a:p>
                <a:pPr lvl="1"/>
                <a:r>
                  <a:rPr lang="en-US" dirty="0" err="1"/>
                  <a:t>σ</a:t>
                </a:r>
                <a:endParaRPr lang="en-US" dirty="0"/>
              </a:p>
              <a:p>
                <a:pPr lvl="1"/>
                <a:r>
                  <a:rPr lang="en-US" dirty="0"/>
                  <a:t>µ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60338-5B83-EFCA-DEC4-F9C81F011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3359"/>
              </a:xfrm>
              <a:blipFill>
                <a:blip r:embed="rId2"/>
                <a:stretch>
                  <a:fillRect l="-1086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BD018D8A-8F68-9AE4-E6B0-275C5D7ABEF4}"/>
              </a:ext>
            </a:extLst>
          </p:cNvPr>
          <p:cNvSpPr/>
          <p:nvPr/>
        </p:nvSpPr>
        <p:spPr>
          <a:xfrm>
            <a:off x="2689411" y="4650227"/>
            <a:ext cx="239387" cy="66697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FFD47-7000-FCE9-87F5-3B5D4DB42FA2}"/>
              </a:ext>
            </a:extLst>
          </p:cNvPr>
          <p:cNvSpPr txBox="1"/>
          <p:nvPr/>
        </p:nvSpPr>
        <p:spPr>
          <a:xfrm>
            <a:off x="3080742" y="4752881"/>
            <a:ext cx="27714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Consequent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A19F9-756E-CD88-E424-2B08B04EC773}"/>
              </a:ext>
            </a:extLst>
          </p:cNvPr>
          <p:cNvSpPr txBox="1"/>
          <p:nvPr/>
        </p:nvSpPr>
        <p:spPr>
          <a:xfrm>
            <a:off x="3080742" y="5392725"/>
            <a:ext cx="277141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Fuzzy Layer (Gaussian FMF)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581A19F-2F36-3546-D975-4586A6F460A5}"/>
              </a:ext>
            </a:extLst>
          </p:cNvPr>
          <p:cNvSpPr/>
          <p:nvPr/>
        </p:nvSpPr>
        <p:spPr>
          <a:xfrm>
            <a:off x="2689411" y="5474737"/>
            <a:ext cx="239387" cy="66697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1B2D1AB-DF3B-FBF5-88FD-2C87331D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541" y="4088850"/>
            <a:ext cx="3521769" cy="2675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51E201-4606-2421-5119-0D7FA4E24F95}"/>
                  </a:ext>
                </a:extLst>
              </p:cNvPr>
              <p:cNvSpPr txBox="1"/>
              <p:nvPr/>
            </p:nvSpPr>
            <p:spPr>
              <a:xfrm>
                <a:off x="6731444" y="5086006"/>
                <a:ext cx="1751570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51E201-4606-2421-5119-0D7FA4E24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444" y="5086006"/>
                <a:ext cx="1751570" cy="613438"/>
              </a:xfrm>
              <a:prstGeom prst="rect">
                <a:avLst/>
              </a:prstGeom>
              <a:blipFill>
                <a:blip r:embed="rId4"/>
                <a:stretch>
                  <a:fillRect l="-28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80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D643-AEF7-1C49-CD00-B5F4B86D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Code</a:t>
            </a:r>
          </a:p>
        </p:txBody>
      </p:sp>
    </p:spTree>
    <p:extLst>
      <p:ext uri="{BB962C8B-B14F-4D97-AF65-F5344CB8AC3E}">
        <p14:creationId xmlns:p14="http://schemas.microsoft.com/office/powerpoint/2010/main" val="2391767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8246</TotalTime>
  <Words>569</Words>
  <Application>Microsoft Macintosh PowerPoint</Application>
  <PresentationFormat>Widescreen</PresentationFormat>
  <Paragraphs>192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AI6124 Project Stock Market Prediction</vt:lpstr>
      <vt:lpstr>Content</vt:lpstr>
      <vt:lpstr>Dataset: Challenger</vt:lpstr>
      <vt:lpstr>Hybrid AI Method: DENFIS</vt:lpstr>
      <vt:lpstr>Hybrid AI Method: DENFIS</vt:lpstr>
      <vt:lpstr>Hybrid AI Method: DENFIS</vt:lpstr>
      <vt:lpstr>Benchmark Method: ANFIS</vt:lpstr>
      <vt:lpstr>Benchmark Method: ANFIS</vt:lpstr>
      <vt:lpstr>Jupyter Notebook Code</vt:lpstr>
      <vt:lpstr>Results</vt:lpstr>
      <vt:lpstr>Results</vt:lpstr>
      <vt:lpstr>Results</vt:lpstr>
      <vt:lpstr>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AI6124 Project</dc:title>
  <dc:creator>#SEAN GOH ANN RAY#</dc:creator>
  <cp:lastModifiedBy>#SEAN GOH ANN RAY#</cp:lastModifiedBy>
  <cp:revision>9</cp:revision>
  <dcterms:created xsi:type="dcterms:W3CDTF">2022-11-17T11:18:06Z</dcterms:created>
  <dcterms:modified xsi:type="dcterms:W3CDTF">2022-11-23T11:32:10Z</dcterms:modified>
</cp:coreProperties>
</file>